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322" r:id="rId3"/>
    <p:sldId id="332" r:id="rId4"/>
    <p:sldId id="307" r:id="rId5"/>
    <p:sldId id="408" r:id="rId6"/>
    <p:sldId id="412" r:id="rId7"/>
    <p:sldId id="424" r:id="rId8"/>
    <p:sldId id="421" r:id="rId9"/>
    <p:sldId id="422" r:id="rId10"/>
    <p:sldId id="423" r:id="rId11"/>
    <p:sldId id="339" r:id="rId12"/>
    <p:sldId id="356" r:id="rId13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521415D9-36F7-43E2-AB2F-B90AF26B5E84}">
      <p14:sectionLst xmlns:p14="http://schemas.microsoft.com/office/powerpoint/2010/main">
        <p14:section name="Default Section" id="{B983C2F9-DA17-4D61-8764-21DD396D1D5C}">
          <p14:sldIdLst>
            <p14:sldId id="256"/>
            <p14:sldId id="322"/>
            <p14:sldId id="332"/>
            <p14:sldId id="307"/>
          </p14:sldIdLst>
        </p14:section>
        <p14:section name="Untitled Section" id="{0F7F80BD-564E-4984-804D-23FE383673B1}">
          <p14:sldIdLst>
            <p14:sldId id="408"/>
            <p14:sldId id="412"/>
            <p14:sldId id="424"/>
            <p14:sldId id="421"/>
            <p14:sldId id="422"/>
            <p14:sldId id="423"/>
          </p14:sldIdLst>
        </p14:section>
        <p14:section name="Untitled Section" id="{A0B7D670-564B-42FD-B555-77148C055FC0}">
          <p14:sldIdLst/>
        </p14:section>
        <p14:section name="Untitled Section" id="{359DE3C2-0419-4768-92D6-58AAF4476E38}">
          <p14:sldIdLst/>
        </p14:section>
        <p14:section name="Untitled Section" id="{86382D29-5044-4DD6-BA6C-5A394ECD69CF}">
          <p14:sldIdLst>
            <p14:sldId id="339"/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95" d="100"/>
          <a:sy n="95" d="100"/>
        </p:scale>
        <p:origin x="34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2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4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2D569CC5-2387-4681-B4A1-84B7C16F8BE1}" type="datetime1">
              <a:rPr lang="en-US" smtClean="0">
                <a:solidFill>
                  <a:srgbClr val="FFFFFF"/>
                </a:solidFill>
              </a:rPr>
              <a:t>8/27/2013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0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r>
              <a:rPr lang="en-US" smtClean="0">
                <a:solidFill>
                  <a:schemeClr val="tx2"/>
                </a:solidFill>
              </a:rPr>
              <a:t>2013 Warren Wang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3124200"/>
            <a:ext cx="6477000" cy="271780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  <a:latin typeface="+mn-lt"/>
                <a:ea typeface="Microsoft JhengHei" pitchFamily="34" charset="-12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  <a:cs typeface="Microsoft JhengHei" pitchFamily="34" charset="-120"/>
              </a:defRPr>
            </a:lvl1pPr>
            <a:lvl2pPr>
              <a:buSzPct val="100000"/>
              <a:defRPr sz="2400" b="0">
                <a:latin typeface="Calibri" pitchFamily="34" charset="0"/>
                <a:ea typeface="Microsoft JhengHei" pitchFamily="34" charset="-120"/>
                <a:cs typeface="Calibri" pitchFamily="34" charset="0"/>
              </a:defRPr>
            </a:lvl2pPr>
            <a:lvl3pPr>
              <a:defRPr sz="2200" b="0">
                <a:latin typeface="Calibri" pitchFamily="34" charset="0"/>
                <a:ea typeface="DFKai-SB" pitchFamily="65" charset="-120"/>
                <a:cs typeface="Calibri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748D-1BD7-4056-A0AF-26AEC8EB01AB}" type="datetime1">
              <a:rPr lang="en-US" smtClean="0"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324600"/>
            <a:ext cx="2209800" cy="329184"/>
          </a:xfrm>
        </p:spPr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DF90-D74F-448A-9270-37C35C2F0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5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41B9-6275-4203-A4FB-2798C6A411E0}" type="datetime1">
              <a:rPr lang="en-US" smtClean="0"/>
              <a:t>8/27/2013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743202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63DDAF-13C5-43FB-989E-37BA09F6CEF3}" type="datetime1">
              <a:rPr lang="en-US" smtClean="0"/>
              <a:t>8/27/2013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803403"/>
            <a:ext cx="3886200" cy="435816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803401"/>
            <a:ext cx="3886200" cy="4358167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9C03071C-D39C-4733-94A2-365FB0E2599D}" type="datetime1">
              <a:rPr lang="en-US" smtClean="0"/>
              <a:t>8/27/2013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7480"/>
            <a:ext cx="8153400" cy="134112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559757"/>
            <a:ext cx="3886200" cy="3505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A04A2956-9503-44F6-B987-BD6FAD628299}" type="datetime1">
              <a:rPr lang="en-US" smtClean="0"/>
              <a:t>8/27/2013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816383"/>
            <a:ext cx="3886200" cy="707136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816383"/>
            <a:ext cx="3886200" cy="707136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C3432-F1AC-4BA7-8B5F-FF837FCAB746}" type="datetime1">
              <a:rPr lang="en-US" smtClean="0"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189CA-CA78-4C04-B78E-14C33578DE4E}" type="datetime1">
              <a:rPr lang="en-US" smtClean="0"/>
              <a:t>8/27/2013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61946-6869-41BD-A835-608A21875168}" type="datetime1">
              <a:rPr lang="en-US" smtClean="0"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1600200" cy="41656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905000"/>
            <a:ext cx="6400800" cy="42672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4559808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8952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extLst/>
          </a:lstStyle>
          <a:p>
            <a:fld id="{AE2CCA1E-20B5-41CE-A16F-7FF29A920081}" type="datetime1">
              <a:rPr lang="en-US" smtClean="0"/>
              <a:t>8/27/2013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9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8"/>
            <a:ext cx="4572000" cy="365125"/>
          </a:xfrm>
        </p:spPr>
        <p:txBody>
          <a:bodyPr rtlCol="0"/>
          <a:lstStyle>
            <a:extLst/>
          </a:lstStyle>
          <a:p>
            <a:r>
              <a:rPr lang="en-US" smtClean="0"/>
              <a:t>2013 Warren Wang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803400"/>
            <a:ext cx="8153400" cy="432308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A19EEB4-FD35-477E-9341-120807F0FB21}" type="datetime1">
              <a:rPr lang="en-US" smtClean="0"/>
              <a:t>8/27/2013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4" y="6248208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r>
              <a:rPr lang="en-US" sz="1400" smtClean="0">
                <a:solidFill>
                  <a:schemeClr val="tx2"/>
                </a:solidFill>
              </a:rPr>
              <a:t>2013 Warren Wang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460227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505947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505947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498011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7480"/>
            <a:ext cx="8153400" cy="134112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1371600" y="1676400"/>
            <a:ext cx="6553200" cy="2667000"/>
          </a:xfrm>
        </p:spPr>
        <p:txBody>
          <a:bodyPr>
            <a:normAutofit fontScale="90000"/>
          </a:bodyPr>
          <a:lstStyle>
            <a:extLst/>
          </a:lstStyle>
          <a:p>
            <a:r>
              <a:rPr lang="zh-TW" altLang="en-US" sz="4000" dirty="0" smtClean="0">
                <a:solidFill>
                  <a:schemeClr val="tx1"/>
                </a:solidFill>
              </a:rPr>
              <a:t>路加福音</a:t>
            </a:r>
            <a:r>
              <a:rPr lang="en-US" altLang="zh-TW" sz="4000" dirty="0" smtClean="0">
                <a:solidFill>
                  <a:schemeClr val="tx1"/>
                </a:solidFill>
              </a:rPr>
              <a:t> #15</a:t>
            </a:r>
            <a:r>
              <a:rPr lang="zh-TW" altLang="en-US" sz="4000" dirty="0" smtClean="0">
                <a:solidFill>
                  <a:schemeClr val="tx1"/>
                </a:solidFill>
              </a:rPr>
              <a:t>：安息日的主</a:t>
            </a:r>
            <a:r>
              <a:rPr lang="en-US" altLang="zh-TW" sz="4000" dirty="0" smtClean="0">
                <a:solidFill>
                  <a:schemeClr val="tx1"/>
                </a:solidFill>
              </a:rPr>
              <a:t> </a:t>
            </a:r>
            <a:br>
              <a:rPr lang="en-US" altLang="zh-TW" sz="4000" dirty="0" smtClean="0">
                <a:solidFill>
                  <a:schemeClr val="tx1"/>
                </a:solidFill>
              </a:rPr>
            </a:br>
            <a:r>
              <a:rPr lang="en-US" altLang="zh-TW" sz="3600" dirty="0" smtClean="0">
                <a:solidFill>
                  <a:schemeClr val="tx1"/>
                </a:solidFill>
              </a:rPr>
              <a:t>Lord of the Sabbath</a:t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en-US" altLang="zh-TW" sz="3600" dirty="0" smtClean="0">
                <a:solidFill>
                  <a:schemeClr val="tx1"/>
                </a:solidFill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r>
              <a:rPr lang="zh-TW" altLang="en-US" sz="3600" dirty="0" smtClean="0">
                <a:solidFill>
                  <a:schemeClr val="tx1"/>
                </a:solidFill>
              </a:rPr>
              <a:t>經文：路</a:t>
            </a:r>
            <a:r>
              <a:rPr lang="en-US" altLang="zh-TW" sz="3600" dirty="0" smtClean="0">
                <a:solidFill>
                  <a:schemeClr val="tx1"/>
                </a:solidFill>
              </a:rPr>
              <a:t> 6:1-11</a:t>
            </a:r>
            <a:br>
              <a:rPr lang="en-US" altLang="zh-TW" sz="3600" dirty="0" smtClean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2000" dirty="0" smtClean="0"/>
              <a:t>CBCWLA, by Pastor Warren Wang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61722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2013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耶穌有權柄赦罪，有能力醫病趕鬼，他超乎安息日之上，乃是安息日的主。到目前為止，路加福音向你所傳遞的信息是甚麼？</a:t>
            </a:r>
            <a:endParaRPr lang="en-US" altLang="zh-TW" dirty="0"/>
          </a:p>
          <a:p>
            <a:r>
              <a:rPr lang="zh-TW" altLang="en-US" dirty="0"/>
              <a:t>對你而言，耶穌是誰？你願意接受耶穌為你的救主和生命之主嗎？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5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905000"/>
            <a:ext cx="8001000" cy="4495800"/>
          </a:xfrm>
        </p:spPr>
        <p:txBody>
          <a:bodyPr>
            <a:normAutofit lnSpcReduction="10000"/>
          </a:bodyPr>
          <a:lstStyle/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Admit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承認</a:t>
            </a:r>
            <a:r>
              <a:rPr lang="zh-TW" altLang="en-US" sz="2800" b="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以謙卑的心，向神承認自己乃是一個罪人。「</a:t>
            </a:r>
            <a:r>
              <a:rPr lang="zh-TW" altLang="en-US" sz="2800" dirty="0" smtClean="0">
                <a:ea typeface="DFKai-SB" pitchFamily="65" charset="-120"/>
              </a:rPr>
              <a:t>因</a:t>
            </a:r>
            <a:r>
              <a:rPr lang="zh-TW" altLang="en-US" sz="2800" dirty="0">
                <a:ea typeface="DFKai-SB" pitchFamily="65" charset="-120"/>
              </a:rPr>
              <a:t>為世人都犯了罪，虧缺了神的榮耀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</a:t>
            </a:r>
            <a:r>
              <a:rPr lang="en-US" altLang="zh-TW" sz="2800" dirty="0">
                <a:ea typeface="DFKai-SB" pitchFamily="65" charset="-120"/>
              </a:rPr>
              <a:t> 3:23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altLang="zh-TW" sz="2800" b="0" dirty="0" smtClean="0">
              <a:latin typeface="+mn-ea"/>
              <a:ea typeface="+mn-ea"/>
            </a:endParaRPr>
          </a:p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Believe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相信</a:t>
            </a:r>
            <a:r>
              <a:rPr lang="zh-TW" altLang="en-US" sz="2800" b="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相信耶穌並他釘十字架，使你因信耶穌而被神稱義。「</a:t>
            </a:r>
            <a:r>
              <a:rPr lang="zh-TW" altLang="en-US" sz="2800" dirty="0" smtClean="0">
                <a:ea typeface="DFKai-SB" pitchFamily="65" charset="-120"/>
              </a:rPr>
              <a:t>就</a:t>
            </a:r>
            <a:r>
              <a:rPr lang="zh-TW" altLang="en-US" sz="2800" dirty="0">
                <a:ea typeface="DFKai-SB" pitchFamily="65" charset="-120"/>
              </a:rPr>
              <a:t>是神的義，因信耶穌基督加給一切相信的人，並沒有分別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 </a:t>
            </a:r>
            <a:r>
              <a:rPr lang="en-US" altLang="zh-TW" sz="2800" dirty="0" smtClean="0">
                <a:ea typeface="DFKai-SB" pitchFamily="65" charset="-120"/>
              </a:rPr>
              <a:t>3:22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altLang="zh-TW" sz="2800" b="0" dirty="0" smtClean="0">
              <a:latin typeface="+mn-ea"/>
              <a:ea typeface="+mn-ea"/>
            </a:endParaRPr>
          </a:p>
          <a:p>
            <a:pPr marL="788670" lvl="1" indent="-514350">
              <a:buFont typeface="+mj-lt"/>
              <a:buAutoNum type="alphaUcPeriod"/>
            </a:pPr>
            <a:r>
              <a:rPr lang="en-US" altLang="zh-TW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Confess 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+mn-ea"/>
                <a:ea typeface="+mn-ea"/>
              </a:rPr>
              <a:t>宣告</a:t>
            </a:r>
            <a:r>
              <a:rPr lang="zh-TW" altLang="en-US" sz="2800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r>
              <a:rPr lang="zh-TW" altLang="en-US" sz="2800" b="0" dirty="0" smtClean="0">
                <a:latin typeface="+mn-ea"/>
                <a:ea typeface="+mn-ea"/>
              </a:rPr>
              <a:t>藉著祈禱來宣告你的信心，將</a:t>
            </a:r>
            <a:r>
              <a:rPr lang="zh-TW" altLang="en-US" sz="2800" b="0" dirty="0" smtClean="0">
                <a:latin typeface="+mn-ea"/>
              </a:rPr>
              <a:t>耶穌接到</a:t>
            </a:r>
            <a:r>
              <a:rPr lang="zh-TW" altLang="en-US" sz="2800" b="0" dirty="0">
                <a:latin typeface="+mn-ea"/>
              </a:rPr>
              <a:t>心中</a:t>
            </a:r>
            <a:r>
              <a:rPr lang="zh-TW" altLang="en-US" sz="2800" b="0" dirty="0" smtClean="0">
                <a:latin typeface="+mn-ea"/>
              </a:rPr>
              <a:t>，使他成</a:t>
            </a:r>
            <a:r>
              <a:rPr lang="zh-TW" altLang="en-US" sz="2800" b="0" dirty="0">
                <a:latin typeface="+mn-ea"/>
              </a:rPr>
              <a:t>為你的救主與生命之</a:t>
            </a:r>
            <a:r>
              <a:rPr lang="zh-TW" altLang="en-US" sz="2800" b="0" dirty="0" smtClean="0">
                <a:latin typeface="+mn-ea"/>
              </a:rPr>
              <a:t>主。「</a:t>
            </a:r>
            <a:r>
              <a:rPr lang="zh-TW" altLang="en-US" sz="2800" dirty="0" smtClean="0">
                <a:ea typeface="DFKai-SB" pitchFamily="65" charset="-120"/>
              </a:rPr>
              <a:t>你</a:t>
            </a:r>
            <a:r>
              <a:rPr lang="zh-TW" altLang="en-US" sz="2800" dirty="0">
                <a:ea typeface="DFKai-SB" pitchFamily="65" charset="-120"/>
              </a:rPr>
              <a:t>若口裡認耶穌為主，心裡信神叫他從死裡復活，就必得救</a:t>
            </a:r>
            <a:r>
              <a:rPr lang="zh-TW" altLang="en-US" sz="2800" dirty="0" smtClean="0">
                <a:ea typeface="DFKai-SB" pitchFamily="65" charset="-120"/>
              </a:rPr>
              <a:t>。」（</a:t>
            </a:r>
            <a:r>
              <a:rPr lang="zh-TW" altLang="en-US" sz="2800" dirty="0">
                <a:ea typeface="DFKai-SB" pitchFamily="65" charset="-120"/>
              </a:rPr>
              <a:t>羅馬書</a:t>
            </a:r>
            <a:r>
              <a:rPr lang="en-US" altLang="zh-TW" sz="2800" dirty="0">
                <a:ea typeface="DFKai-SB" pitchFamily="65" charset="-120"/>
              </a:rPr>
              <a:t> </a:t>
            </a:r>
            <a:r>
              <a:rPr lang="en-US" altLang="zh-TW" sz="2800" dirty="0" smtClean="0">
                <a:ea typeface="DFKai-SB" pitchFamily="65" charset="-120"/>
              </a:rPr>
              <a:t>10:9</a:t>
            </a:r>
            <a:r>
              <a:rPr lang="zh-TW" altLang="en-US" sz="2800" dirty="0" smtClean="0">
                <a:ea typeface="DFKai-SB" pitchFamily="65" charset="-120"/>
              </a:rPr>
              <a:t>）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2013 Warren Wang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85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</a:rPr>
              <a:t>如何得救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 How to be saved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788670" lvl="1" indent="-514350">
              <a:buFont typeface="Wingdings" pitchFamily="2" charset="2"/>
              <a:buChar char="§"/>
            </a:pPr>
            <a:r>
              <a:rPr lang="zh-TW" altLang="en-US" sz="3200" b="1" dirty="0"/>
              <a:t>信</a:t>
            </a:r>
            <a:r>
              <a:rPr lang="zh-TW" altLang="en-US" sz="3200" b="1" dirty="0" smtClean="0"/>
              <a:t>主之後所當做的四件事情：</a:t>
            </a:r>
            <a:endParaRPr lang="en-US" altLang="zh-TW" sz="3200" b="1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接受浸禮，歸入基督的名下。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將主日分別為聖，敬拜神。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研</a:t>
            </a:r>
            <a:r>
              <a:rPr lang="zh-TW" altLang="en-US" sz="3200" b="0" dirty="0"/>
              <a:t>讀聖經</a:t>
            </a:r>
            <a:r>
              <a:rPr lang="zh-TW" altLang="en-US" sz="3200" b="0" dirty="0" smtClean="0"/>
              <a:t>，靈命得著餵養。</a:t>
            </a:r>
            <a:endParaRPr lang="en-US" altLang="zh-TW" sz="3200" b="0" dirty="0" smtClean="0"/>
          </a:p>
          <a:p>
            <a:pPr marL="788670" lvl="1" indent="-514350">
              <a:buFont typeface="+mj-lt"/>
              <a:buAutoNum type="arabicPeriod"/>
            </a:pPr>
            <a:r>
              <a:rPr lang="zh-TW" altLang="en-US" sz="3200" b="0" dirty="0" smtClean="0"/>
              <a:t>過團契生活，彼此相愛。</a:t>
            </a:r>
            <a:endParaRPr lang="en-US" sz="3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2013 Warren Wang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609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  <a:latin typeface="Calibri" pitchFamily="34" charset="0"/>
              </a:rPr>
              <a:t>信主之後 </a:t>
            </a:r>
            <a:r>
              <a:rPr lang="en-US" altLang="zh-TW" sz="3200" b="1" dirty="0" smtClean="0">
                <a:solidFill>
                  <a:srgbClr val="0070C0"/>
                </a:solidFill>
                <a:latin typeface="Calibri" pitchFamily="34" charset="0"/>
              </a:rPr>
              <a:t>After </a:t>
            </a:r>
            <a:r>
              <a:rPr lang="en-US" altLang="zh-TW" sz="3200" b="1" smtClean="0">
                <a:solidFill>
                  <a:srgbClr val="0070C0"/>
                </a:solidFill>
                <a:latin typeface="Calibri" pitchFamily="34" charset="0"/>
              </a:rPr>
              <a:t>you’ve received </a:t>
            </a:r>
            <a:r>
              <a:rPr lang="en-US" altLang="zh-TW" sz="3200" b="1" dirty="0" smtClean="0">
                <a:solidFill>
                  <a:srgbClr val="0070C0"/>
                </a:solidFill>
                <a:latin typeface="Calibri" pitchFamily="34" charset="0"/>
              </a:rPr>
              <a:t>Jesus as Lord</a:t>
            </a:r>
            <a:endParaRPr lang="en-US" sz="32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6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查經者的信念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聖經都是神所默示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的，</a:t>
            </a:r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於教訓、督責、使人歸正、教導人學義都是有益的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，叫</a:t>
            </a:r>
            <a:r>
              <a:rPr lang="zh-TW" altLang="en-US" sz="3200" dirty="0">
                <a:latin typeface="Arial" pitchFamily="34" charset="0"/>
                <a:ea typeface="DFKai-SB" pitchFamily="65" charset="-120"/>
                <a:cs typeface="Arial" pitchFamily="34" charset="0"/>
              </a:rPr>
              <a:t>屬神的人得以完全，預備行各樣的善事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。　 （提摩太後書</a:t>
            </a:r>
            <a:r>
              <a:rPr lang="en-US" altLang="zh-TW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3:16-17</a:t>
            </a:r>
            <a:r>
              <a:rPr lang="zh-TW" altLang="en-US" sz="3200" dirty="0" smtClean="0">
                <a:latin typeface="Arial" pitchFamily="34" charset="0"/>
                <a:ea typeface="DFKai-SB" pitchFamily="65" charset="-120"/>
                <a:cs typeface="Arial" pitchFamily="34" charset="0"/>
              </a:rPr>
              <a:t>）</a:t>
            </a:r>
            <a:endParaRPr lang="en-US" sz="3200" dirty="0">
              <a:latin typeface="Arial" pitchFamily="34" charset="0"/>
              <a:ea typeface="DFKai-SB" pitchFamily="65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788670" lvl="1" indent="-514350">
              <a:buFont typeface="+mj-lt"/>
              <a:buAutoNum type="arabicParenR"/>
            </a:pPr>
            <a:r>
              <a:rPr lang="zh-TW" altLang="en-US" sz="2800" u="sng" dirty="0" smtClean="0"/>
              <a:t>路 </a:t>
            </a:r>
            <a:r>
              <a:rPr lang="en-US" altLang="zh-TW" sz="2800" u="sng" dirty="0" smtClean="0"/>
              <a:t>19:10</a:t>
            </a:r>
            <a:r>
              <a:rPr lang="zh-TW" altLang="en-US" sz="2800" dirty="0" smtClean="0"/>
              <a:t>：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人子來，為要尋找、拯救失喪的人</a:t>
            </a:r>
            <a:r>
              <a:rPr lang="zh-TW" altLang="en-US" sz="2800" dirty="0" smtClean="0"/>
              <a:t>。</a:t>
            </a:r>
            <a:r>
              <a:rPr lang="en-US" sz="2800" dirty="0"/>
              <a:t>For the Son of Man came to seek and to save the lost</a:t>
            </a:r>
            <a:r>
              <a:rPr lang="en-US" sz="2800" dirty="0" smtClean="0"/>
              <a:t>. (</a:t>
            </a:r>
            <a:r>
              <a:rPr lang="en-US" sz="2800" i="1" dirty="0" smtClean="0"/>
              <a:t>NIV)</a:t>
            </a:r>
            <a:endParaRPr lang="en-US" altLang="zh-TW" sz="2800" i="1" dirty="0" smtClean="0"/>
          </a:p>
          <a:p>
            <a:pPr marL="788670" lvl="1" indent="-514350">
              <a:buFont typeface="+mj-lt"/>
              <a:buAutoNum type="arabicParenR"/>
            </a:pPr>
            <a:r>
              <a:rPr lang="zh-TW" altLang="en-US" sz="2800" u="sng" dirty="0" smtClean="0"/>
              <a:t>路 </a:t>
            </a:r>
            <a:r>
              <a:rPr lang="en-US" altLang="zh-TW" sz="2800" u="sng" dirty="0" smtClean="0"/>
              <a:t>9:23</a:t>
            </a:r>
            <a:r>
              <a:rPr lang="zh-TW" altLang="en-US" sz="2800" dirty="0" smtClean="0"/>
              <a:t>：</a:t>
            </a:r>
            <a:r>
              <a:rPr lang="zh-TW" altLang="en-US" sz="2800" dirty="0" smtClean="0">
                <a:latin typeface="DFKai-SB" pitchFamily="65" charset="-120"/>
                <a:ea typeface="DFKai-SB" pitchFamily="65" charset="-120"/>
              </a:rPr>
              <a:t>耶穌又對眾人說，若有人要跟從我，就當捨己，天天背起他的十字架，來跟從我</a:t>
            </a:r>
            <a:r>
              <a:rPr lang="zh-TW" altLang="en-US" sz="2800" dirty="0" smtClean="0"/>
              <a:t>。    </a:t>
            </a:r>
            <a:r>
              <a:rPr lang="en-US" sz="2800" dirty="0"/>
              <a:t>Then he said to them all: “Whoever wants to be my disciple must deny themselves and take up their cross daily and follow me</a:t>
            </a:r>
            <a:r>
              <a:rPr lang="en-US" sz="2800" dirty="0" smtClean="0"/>
              <a:t>.” </a:t>
            </a:r>
            <a:r>
              <a:rPr lang="en-US" sz="2800" i="1" dirty="0" smtClean="0"/>
              <a:t>(NIV)</a:t>
            </a:r>
            <a:endParaRPr lang="en-US" sz="2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" y="6858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+mn-ea"/>
              </a:rPr>
              <a:t>路加福音的金句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186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經文觀察，路 </a:t>
            </a:r>
            <a:r>
              <a:rPr lang="en-US" altLang="zh-TW" dirty="0" smtClean="0"/>
              <a:t>6:1-11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3400"/>
            <a:ext cx="8534400" cy="4902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zh-TW" altLang="en-US" sz="2800" dirty="0" smtClean="0">
                <a:latin typeface="+mn-ea"/>
                <a:ea typeface="+mn-ea"/>
                <a:sym typeface="Wingdings" pitchFamily="2" charset="2"/>
              </a:rPr>
              <a:t>觀</a:t>
            </a:r>
            <a:r>
              <a:rPr lang="zh-TW" altLang="en-US" sz="2800" dirty="0">
                <a:latin typeface="+mn-ea"/>
                <a:ea typeface="+mn-ea"/>
                <a:sym typeface="Wingdings" pitchFamily="2" charset="2"/>
              </a:rPr>
              <a:t>察</a:t>
            </a:r>
            <a:r>
              <a:rPr lang="zh-TW" altLang="en-US" sz="2800" dirty="0" smtClean="0">
                <a:latin typeface="+mn-ea"/>
                <a:ea typeface="+mn-ea"/>
                <a:sym typeface="Wingdings" pitchFamily="2" charset="2"/>
              </a:rPr>
              <a:t>題：</a:t>
            </a:r>
            <a:endParaRPr lang="en-US" altLang="zh-TW" sz="2800" dirty="0" smtClean="0">
              <a:latin typeface="+mn-ea"/>
              <a:ea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>
                <a:solidFill>
                  <a:srgbClr val="0070C0"/>
                </a:solidFill>
                <a:latin typeface="+mn-ea"/>
                <a:sym typeface="Wingdings" pitchFamily="2" charset="2"/>
              </a:rPr>
              <a:t>Who</a:t>
            </a:r>
            <a:r>
              <a:rPr lang="en-US" altLang="zh-TW" sz="2400" b="1" dirty="0">
                <a:solidFill>
                  <a:srgbClr val="0070C0"/>
                </a:solidFill>
                <a:latin typeface="+mn-ea"/>
                <a:sym typeface="Wingdings" pitchFamily="2" charset="2"/>
              </a:rPr>
              <a:t>: </a:t>
            </a:r>
            <a:r>
              <a:rPr lang="zh-TW" altLang="en-US" sz="2400" dirty="0">
                <a:latin typeface="+mn-ea"/>
                <a:sym typeface="Wingdings" pitchFamily="2" charset="2"/>
              </a:rPr>
              <a:t>除了耶穌，這段經文的主要人物是誰？</a:t>
            </a:r>
            <a:endParaRPr lang="en-US" altLang="zh-TW" sz="2400" dirty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>
                <a:solidFill>
                  <a:srgbClr val="0070C0"/>
                </a:solidFill>
                <a:latin typeface="+mn-ea"/>
                <a:sym typeface="Wingdings" pitchFamily="2" charset="2"/>
              </a:rPr>
              <a:t>How many</a:t>
            </a:r>
            <a:r>
              <a:rPr lang="en-US" altLang="zh-TW" sz="2400" b="1" dirty="0">
                <a:solidFill>
                  <a:srgbClr val="0070C0"/>
                </a:solidFill>
                <a:latin typeface="+mn-ea"/>
                <a:sym typeface="Wingdings" pitchFamily="2" charset="2"/>
              </a:rPr>
              <a:t>:</a:t>
            </a:r>
            <a:r>
              <a:rPr lang="en-US" altLang="zh-TW" sz="2400" dirty="0">
                <a:latin typeface="+mn-ea"/>
                <a:sym typeface="Wingdings" pitchFamily="2" charset="2"/>
              </a:rPr>
              <a:t> </a:t>
            </a:r>
            <a:r>
              <a:rPr lang="zh-TW" altLang="en-US" sz="2400" dirty="0">
                <a:latin typeface="+mn-ea"/>
                <a:sym typeface="Wingdings" pitchFamily="2" charset="2"/>
              </a:rPr>
              <a:t>這段經文記載了幾個事件？</a:t>
            </a:r>
            <a:endParaRPr lang="en-US" altLang="zh-TW" sz="2400" dirty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When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:</a:t>
            </a:r>
            <a:r>
              <a:rPr lang="en-US" altLang="zh-TW" sz="2400" dirty="0" smtClean="0">
                <a:latin typeface="+mn-ea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+mn-ea"/>
                <a:sym typeface="Wingdings" pitchFamily="2" charset="2"/>
              </a:rPr>
              <a:t>這些事件發生於一週之中的哪一天？</a:t>
            </a:r>
            <a:endParaRPr lang="en-US" altLang="zh-TW" sz="2400" dirty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ea typeface="+mn-ea"/>
                <a:sym typeface="Wingdings" pitchFamily="2" charset="2"/>
              </a:rPr>
              <a:t>Who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ea typeface="+mn-ea"/>
                <a:sym typeface="Wingdings" pitchFamily="2" charset="2"/>
              </a:rPr>
              <a:t>:</a:t>
            </a:r>
            <a:r>
              <a:rPr lang="en-US" altLang="zh-TW" sz="2400" dirty="0" smtClean="0">
                <a:latin typeface="+mn-ea"/>
                <a:ea typeface="+mn-ea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+mn-ea"/>
                <a:ea typeface="+mn-ea"/>
                <a:sym typeface="Wingdings" pitchFamily="2" charset="2"/>
              </a:rPr>
              <a:t>耶穌自稱是誰？</a:t>
            </a:r>
            <a:endParaRPr lang="en-US" altLang="zh-TW" sz="2400" dirty="0" smtClean="0">
              <a:latin typeface="+mn-ea"/>
              <a:ea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>
                <a:solidFill>
                  <a:srgbClr val="0070C0"/>
                </a:solidFill>
                <a:latin typeface="+mn-ea"/>
                <a:sym typeface="Wingdings" pitchFamily="2" charset="2"/>
              </a:rPr>
              <a:t>Why</a:t>
            </a:r>
            <a:r>
              <a:rPr lang="en-US" altLang="zh-TW" sz="2400" b="1" dirty="0">
                <a:solidFill>
                  <a:srgbClr val="0070C0"/>
                </a:solidFill>
                <a:latin typeface="+mn-ea"/>
                <a:sym typeface="Wingdings" pitchFamily="2" charset="2"/>
              </a:rPr>
              <a:t>:</a:t>
            </a:r>
            <a:r>
              <a:rPr lang="en-US" altLang="zh-TW" sz="2400" dirty="0">
                <a:latin typeface="+mn-ea"/>
                <a:sym typeface="Wingdings" pitchFamily="2" charset="2"/>
              </a:rPr>
              <a:t> </a:t>
            </a:r>
            <a:r>
              <a:rPr lang="zh-TW" altLang="en-US" sz="2400" dirty="0">
                <a:latin typeface="+mn-ea"/>
                <a:sym typeface="Wingdings" pitchFamily="2" charset="2"/>
              </a:rPr>
              <a:t>文士和法利賽人為何要窺探耶穌？</a:t>
            </a:r>
            <a:endParaRPr lang="en-US" altLang="zh-TW" dirty="0">
              <a:latin typeface="+mn-ea"/>
              <a:sym typeface="Wingdings" pitchFamily="2" charset="2"/>
            </a:endParaRP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US" altLang="zh-TW" sz="2400" b="1" u="sng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What</a:t>
            </a:r>
            <a:r>
              <a:rPr lang="en-US" altLang="zh-TW" sz="2400" b="1" dirty="0" smtClean="0">
                <a:solidFill>
                  <a:srgbClr val="0070C0"/>
                </a:solidFill>
                <a:latin typeface="+mn-ea"/>
                <a:sym typeface="Wingdings" pitchFamily="2" charset="2"/>
              </a:rPr>
              <a:t>: </a:t>
            </a:r>
            <a:r>
              <a:rPr lang="zh-TW" altLang="en-US" sz="2400" dirty="0" smtClean="0">
                <a:latin typeface="+mn-ea"/>
                <a:sym typeface="Wingdings" pitchFamily="2" charset="2"/>
              </a:rPr>
              <a:t>文士和法利賽人看見耶穌在安息日治病有何反應？</a:t>
            </a:r>
            <a:endParaRPr lang="en-US" altLang="zh-TW" sz="2400" dirty="0" smtClean="0">
              <a:latin typeface="+mn-ea"/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2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安息日的意義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這段經文圍繞著「安息日」這個主題，因此我們來查考一下安息日的意義。</a:t>
            </a:r>
            <a:endParaRPr lang="en-US" altLang="zh-TW" dirty="0" smtClean="0"/>
          </a:p>
          <a:p>
            <a:r>
              <a:rPr lang="zh-TW" altLang="en-US" dirty="0" smtClean="0"/>
              <a:t>讀經：出埃及記</a:t>
            </a:r>
            <a:r>
              <a:rPr lang="en-US" altLang="zh-TW" dirty="0" smtClean="0"/>
              <a:t> 20:8-11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安</a:t>
            </a:r>
            <a:r>
              <a:rPr lang="zh-TW" altLang="en-US" dirty="0"/>
              <a:t>息</a:t>
            </a:r>
            <a:r>
              <a:rPr lang="zh-TW" altLang="en-US" dirty="0" smtClean="0"/>
              <a:t>日是向誰守的？「守為聖日」是甚麼意思？神對安息日做了什麼事？</a:t>
            </a:r>
            <a:endParaRPr lang="en-US" altLang="zh-TW" dirty="0" smtClean="0"/>
          </a:p>
          <a:p>
            <a:r>
              <a:rPr lang="zh-TW" altLang="en-US" dirty="0" smtClean="0"/>
              <a:t>根據舊約的規定，「守</a:t>
            </a:r>
            <a:r>
              <a:rPr lang="zh-TW" altLang="en-US" dirty="0"/>
              <a:t>安息</a:t>
            </a:r>
            <a:r>
              <a:rPr lang="zh-TW" altLang="en-US" dirty="0" smtClean="0"/>
              <a:t>日」是可以妥協的嗎？</a:t>
            </a:r>
            <a:endParaRPr lang="en-US" altLang="zh-TW" dirty="0" smtClean="0"/>
          </a:p>
          <a:p>
            <a:r>
              <a:rPr lang="zh-TW" altLang="en-US" dirty="0" smtClean="0"/>
              <a:t>現代的基督徒「守主日」，相當於舊約時代的守安息日。你守主日嗎？請分享主日對你的影響：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6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耶穌是安息日的主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讀經：路加</a:t>
            </a:r>
            <a:r>
              <a:rPr lang="en-US" altLang="zh-TW" dirty="0" smtClean="0"/>
              <a:t> 6:1-5; </a:t>
            </a:r>
            <a:r>
              <a:rPr lang="zh-TW" altLang="en-US" dirty="0" smtClean="0">
                <a:latin typeface="Calibri" pitchFamily="34" charset="0"/>
              </a:rPr>
              <a:t>申命記</a:t>
            </a:r>
            <a:r>
              <a:rPr lang="en-US" altLang="zh-TW" dirty="0" smtClean="0">
                <a:latin typeface="Calibri" pitchFamily="34" charset="0"/>
              </a:rPr>
              <a:t> 23:25; </a:t>
            </a:r>
            <a:r>
              <a:rPr lang="zh-TW" altLang="en-US" dirty="0" smtClean="0">
                <a:latin typeface="Calibri" pitchFamily="34" charset="0"/>
              </a:rPr>
              <a:t>出埃及記 </a:t>
            </a:r>
            <a:r>
              <a:rPr lang="en-US" altLang="zh-TW" dirty="0" smtClean="0">
                <a:latin typeface="Calibri" pitchFamily="34" charset="0"/>
              </a:rPr>
              <a:t>34:21</a:t>
            </a:r>
            <a:r>
              <a:rPr lang="zh-TW" altLang="en-US" dirty="0" smtClean="0">
                <a:latin typeface="Calibri" pitchFamily="34" charset="0"/>
              </a:rPr>
              <a:t>。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根據舊約的規定，門徒是否可以在他人的田中掐麥穗吃？「掐麥穗吃」算不算是「收割」？法利賽人為何說他們做了安息日不可做的事？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耶穌並沒有反駁他們的控告，反倒引用大衛因為飢餓而破壞聖殿規矩的故事（吃了陳設餅）。你認為耶穌說這些話的用意何在？</a:t>
            </a:r>
            <a:endParaRPr lang="en-US" altLang="zh-TW" dirty="0" smtClean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1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Calibri" pitchFamily="34" charset="0"/>
              </a:rPr>
              <a:t>耶穌的結論是「人子是安息日的主</a:t>
            </a:r>
            <a:r>
              <a:rPr lang="zh-TW" altLang="en-US" dirty="0" smtClean="0">
                <a:latin typeface="Calibri" pitchFamily="34" charset="0"/>
              </a:rPr>
              <a:t>！」這</a:t>
            </a:r>
            <a:r>
              <a:rPr lang="zh-TW" altLang="en-US" dirty="0">
                <a:latin typeface="Calibri" pitchFamily="34" charset="0"/>
              </a:rPr>
              <a:t>句話是甚麼意思？耶穌有權柄決定一個人在安息日做甚麼嗎？他的真正身份是甚麼？</a:t>
            </a:r>
            <a:endParaRPr lang="en-US" dirty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2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耶</a:t>
            </a:r>
            <a:r>
              <a:rPr lang="zh-TW" altLang="en-US" dirty="0" smtClean="0"/>
              <a:t>穌在安息日治病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803400"/>
            <a:ext cx="8302752" cy="45212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讀經：路加</a:t>
            </a:r>
            <a:r>
              <a:rPr lang="en-US" altLang="zh-TW" dirty="0" smtClean="0"/>
              <a:t> 6:6-11</a:t>
            </a:r>
            <a:r>
              <a:rPr lang="zh-TW" altLang="en-US" dirty="0"/>
              <a:t>；</a:t>
            </a:r>
            <a:r>
              <a:rPr lang="zh-TW" altLang="en-US" dirty="0" smtClean="0"/>
              <a:t>馬太</a:t>
            </a:r>
            <a:r>
              <a:rPr lang="en-US" altLang="zh-TW" dirty="0" smtClean="0"/>
              <a:t> 12:9-14; </a:t>
            </a:r>
            <a:r>
              <a:rPr lang="zh-TW" altLang="en-US" dirty="0" smtClean="0"/>
              <a:t>馬可</a:t>
            </a:r>
            <a:r>
              <a:rPr lang="en-US" altLang="zh-TW" dirty="0" smtClean="0"/>
              <a:t> 3:1-6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自己的羊掉在坑裡，就算安息日也要將它拉上來，但是卻不許耶穌在安息日醫治病人。這是甚麼樣的心理？請分享你的看法：</a:t>
            </a:r>
            <a:endParaRPr lang="en-US" altLang="zh-TW" dirty="0" smtClean="0"/>
          </a:p>
          <a:p>
            <a:r>
              <a:rPr lang="zh-TW" altLang="en-US" dirty="0"/>
              <a:t>耶</a:t>
            </a:r>
            <a:r>
              <a:rPr lang="zh-TW" altLang="en-US" dirty="0" smtClean="0"/>
              <a:t>穌怒目看他們（可</a:t>
            </a:r>
            <a:r>
              <a:rPr lang="en-US" altLang="zh-TW" dirty="0" smtClean="0"/>
              <a:t>3:5</a:t>
            </a:r>
            <a:r>
              <a:rPr lang="zh-TW" altLang="en-US" dirty="0" smtClean="0"/>
              <a:t>）：耶穌不是溫柔慈愛的嗎，為何也會發怒呢？</a:t>
            </a:r>
            <a:endParaRPr lang="en-US" altLang="zh-TW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803400"/>
            <a:ext cx="8226552" cy="4521200"/>
          </a:xfrm>
        </p:spPr>
        <p:txBody>
          <a:bodyPr>
            <a:normAutofit/>
          </a:bodyPr>
          <a:lstStyle/>
          <a:p>
            <a:r>
              <a:rPr lang="zh-TW" altLang="en-US" dirty="0"/>
              <a:t>從一開始文士和法利賽人是以何種心</a:t>
            </a:r>
            <a:r>
              <a:rPr lang="zh-TW" altLang="en-US" dirty="0" smtClean="0"/>
              <a:t>態來看</a:t>
            </a:r>
            <a:r>
              <a:rPr lang="zh-TW" altLang="en-US" dirty="0"/>
              <a:t>耶穌的（路</a:t>
            </a:r>
            <a:r>
              <a:rPr lang="en-US" altLang="zh-TW" dirty="0"/>
              <a:t>6:7</a:t>
            </a:r>
            <a:r>
              <a:rPr lang="zh-TW" altLang="en-US" dirty="0"/>
              <a:t>）？耶</a:t>
            </a:r>
            <a:r>
              <a:rPr lang="zh-TW" altLang="en-US" dirty="0" smtClean="0"/>
              <a:t>穌治好了病</a:t>
            </a:r>
            <a:r>
              <a:rPr lang="zh-TW" altLang="en-US" dirty="0"/>
              <a:t>人，做了一</a:t>
            </a:r>
            <a:r>
              <a:rPr lang="zh-TW" altLang="en-US" dirty="0" smtClean="0"/>
              <a:t>件明顯的善</a:t>
            </a:r>
            <a:r>
              <a:rPr lang="zh-TW" altLang="en-US" dirty="0"/>
              <a:t>事，他</a:t>
            </a:r>
            <a:r>
              <a:rPr lang="zh-TW" altLang="en-US" dirty="0" smtClean="0"/>
              <a:t>們的反應是甚麼（</a:t>
            </a:r>
            <a:r>
              <a:rPr lang="zh-TW" altLang="en-US" dirty="0"/>
              <a:t>路</a:t>
            </a:r>
            <a:r>
              <a:rPr lang="en-US" altLang="zh-TW" dirty="0"/>
              <a:t>6:11</a:t>
            </a:r>
            <a:r>
              <a:rPr lang="zh-TW" altLang="en-US" dirty="0"/>
              <a:t>）？</a:t>
            </a:r>
            <a:r>
              <a:rPr lang="zh-TW" altLang="en-US" dirty="0" smtClean="0"/>
              <a:t>為何如此？</a:t>
            </a:r>
            <a:r>
              <a:rPr lang="zh-TW" altLang="en-US" dirty="0"/>
              <a:t>請分享你的看法：</a:t>
            </a:r>
            <a:endParaRPr lang="en-US" altLang="zh-TW" dirty="0"/>
          </a:p>
          <a:p>
            <a:r>
              <a:rPr lang="zh-TW" altLang="en-US" dirty="0" smtClean="0"/>
              <a:t>倘若一</a:t>
            </a:r>
            <a:r>
              <a:rPr lang="zh-TW" altLang="en-US" dirty="0"/>
              <a:t>個</a:t>
            </a:r>
            <a:r>
              <a:rPr lang="zh-TW" altLang="en-US" dirty="0" smtClean="0"/>
              <a:t>人的心中先有了成見，會不會因此而攔阻他認識耶穌？為什麼？請分享你的看法：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2013 Warren Wang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4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1220</Words>
  <Application>Microsoft Office PowerPoint</Application>
  <PresentationFormat>On-screen Show (4:3)</PresentationFormat>
  <Paragraphs>57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DFKai-SB</vt:lpstr>
      <vt:lpstr>Microsoft JhengHei</vt:lpstr>
      <vt:lpstr>Microsoft JhengHei</vt:lpstr>
      <vt:lpstr>Arial</vt:lpstr>
      <vt:lpstr>Calibri</vt:lpstr>
      <vt:lpstr>Tw Cen MT</vt:lpstr>
      <vt:lpstr>Wingdings</vt:lpstr>
      <vt:lpstr>Wingdings 2</vt:lpstr>
      <vt:lpstr>Widescreen Presentation</vt:lpstr>
      <vt:lpstr>路加福音 #15：安息日的主  Lord of the Sabbath  經文：路 6:1-11 </vt:lpstr>
      <vt:lpstr>查經者的信念</vt:lpstr>
      <vt:lpstr>PowerPoint Presentation</vt:lpstr>
      <vt:lpstr>經文觀察，路 6:1-11</vt:lpstr>
      <vt:lpstr>安息日的意義</vt:lpstr>
      <vt:lpstr>耶穌是安息日的主</vt:lpstr>
      <vt:lpstr>PowerPoint Presentation</vt:lpstr>
      <vt:lpstr>耶穌在安息日治病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2012-07-10T12:41:16Z</dcterms:created>
  <dcterms:modified xsi:type="dcterms:W3CDTF">2013-08-27T19:36:08Z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