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32" r:id="rId4"/>
    <p:sldId id="307" r:id="rId5"/>
    <p:sldId id="408" r:id="rId6"/>
    <p:sldId id="415" r:id="rId7"/>
    <p:sldId id="420" r:id="rId8"/>
    <p:sldId id="412" r:id="rId9"/>
    <p:sldId id="421" r:id="rId10"/>
    <p:sldId id="339" r:id="rId11"/>
    <p:sldId id="356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307"/>
          </p14:sldIdLst>
        </p14:section>
        <p14:section name="Untitled Section" id="{0F7F80BD-564E-4984-804D-23FE383673B1}">
          <p14:sldIdLst>
            <p14:sldId id="408"/>
            <p14:sldId id="415"/>
            <p14:sldId id="420"/>
            <p14:sldId id="412"/>
            <p14:sldId id="421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/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8/20/2013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8/20/2013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8/20/2013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8/20/2013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8/20/2013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8/20/2013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8/20/2013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6553200" cy="2667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</a:rPr>
              <a:t> #14</a:t>
            </a:r>
            <a:r>
              <a:rPr lang="zh-TW" altLang="en-US" sz="4000" dirty="0" smtClean="0">
                <a:solidFill>
                  <a:schemeClr val="tx1"/>
                </a:solidFill>
              </a:rPr>
              <a:t>：誰需要耶穌？</a:t>
            </a:r>
            <a:r>
              <a:rPr lang="en-US" altLang="zh-TW" sz="4000" dirty="0" smtClean="0">
                <a:solidFill>
                  <a:schemeClr val="tx1"/>
                </a:solidFill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Who needs Jesus?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5:27-39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</a:t>
            </a:r>
            <a:r>
              <a:rPr lang="en-US" altLang="zh-TW" sz="3200" b="1" smtClean="0">
                <a:solidFill>
                  <a:srgbClr val="0070C0"/>
                </a:solidFill>
                <a:latin typeface="Calibri" pitchFamily="34" charset="0"/>
              </a:rPr>
              <a:t>you’ve received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5:27-39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3400"/>
            <a:ext cx="8534400" cy="490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觀</a:t>
            </a:r>
            <a:r>
              <a:rPr lang="zh-TW" altLang="en-US" sz="2800" dirty="0">
                <a:latin typeface="+mn-ea"/>
                <a:ea typeface="+mn-ea"/>
                <a:sym typeface="Wingdings" pitchFamily="2" charset="2"/>
              </a:rPr>
              <a:t>察</a:t>
            </a:r>
            <a:r>
              <a:rPr lang="zh-TW" altLang="en-US" sz="2800" dirty="0" smtClean="0">
                <a:latin typeface="+mn-ea"/>
                <a:ea typeface="+mn-ea"/>
                <a:sym typeface="Wingdings" pitchFamily="2" charset="2"/>
              </a:rPr>
              <a:t>題：</a:t>
            </a:r>
            <a:endParaRPr lang="en-US" altLang="zh-TW" sz="28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Who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耶穌呼召了誰？這個人是做甚麼的？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ea typeface="+mn-ea"/>
                <a:sym typeface="Wingdings" pitchFamily="2" charset="2"/>
              </a:rPr>
              <a:t>What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ea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ea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ea typeface="+mn-ea"/>
                <a:sym typeface="Wingdings" pitchFamily="2" charset="2"/>
              </a:rPr>
              <a:t>這人聽到耶穌的呼召之後，有何反應？</a:t>
            </a:r>
            <a:endParaRPr lang="en-US" altLang="zh-TW" sz="2400" dirty="0" smtClean="0">
              <a:latin typeface="+mn-ea"/>
              <a:ea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Where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耶穌在何處坐席？誰與他同席？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How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對於法利賽人和文士的怨言，耶穌如何回答？</a:t>
            </a:r>
            <a:endParaRPr lang="en-US" altLang="zh-TW" sz="2400" dirty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When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新郎在的時候，陪伴之人不禁食。他們何時才禁食？</a:t>
            </a:r>
            <a:endParaRPr lang="en-US" altLang="zh-TW" sz="2400" dirty="0" smtClean="0">
              <a:latin typeface="+mn-ea"/>
              <a:sym typeface="Wingdings" pitchFamily="2" charset="2"/>
            </a:endParaRP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n-US" altLang="zh-TW" sz="2400" b="1" u="sng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Why</a:t>
            </a:r>
            <a:r>
              <a:rPr lang="en-US" altLang="zh-TW" sz="2400" b="1" dirty="0" smtClean="0">
                <a:solidFill>
                  <a:srgbClr val="0070C0"/>
                </a:solidFill>
                <a:latin typeface="+mn-ea"/>
                <a:sym typeface="Wingdings" pitchFamily="2" charset="2"/>
              </a:rPr>
              <a:t>:</a:t>
            </a:r>
            <a:r>
              <a:rPr lang="en-US" altLang="zh-TW" sz="2400" dirty="0" smtClean="0">
                <a:latin typeface="+mn-ea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+mn-ea"/>
                <a:sym typeface="Wingdings" pitchFamily="2" charset="2"/>
              </a:rPr>
              <a:t>耶穌說：沒有人把新衣服撕下一塊來，補在舊衣服上。為什麼？</a:t>
            </a:r>
            <a:endParaRPr lang="en-US" altLang="zh-TW" dirty="0" smtClean="0">
              <a:latin typeface="+mn-ea"/>
              <a:ea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耶穌呼召利未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讀經：路加</a:t>
            </a:r>
            <a:r>
              <a:rPr lang="en-US" altLang="zh-TW" dirty="0" smtClean="0"/>
              <a:t> 5:27-32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穌在何處呼召利未？根據馬太福音的記載（太</a:t>
            </a:r>
            <a:r>
              <a:rPr lang="en-US" altLang="zh-TW" dirty="0" smtClean="0"/>
              <a:t>9:9</a:t>
            </a:r>
            <a:r>
              <a:rPr lang="zh-TW" altLang="en-US" dirty="0" smtClean="0"/>
              <a:t>），利未又稱為什麼？（根據教會的傳統，他是四福音的作者之一）</a:t>
            </a:r>
            <a:endParaRPr lang="en-US" altLang="zh-TW" dirty="0" smtClean="0"/>
          </a:p>
          <a:p>
            <a:r>
              <a:rPr lang="zh-TW" altLang="en-US" dirty="0" smtClean="0"/>
              <a:t>耶穌如何呼召利未？利未有何反應？這與彼得等人的反應（路</a:t>
            </a:r>
            <a:r>
              <a:rPr lang="en-US" altLang="zh-TW" dirty="0" smtClean="0"/>
              <a:t>5:11</a:t>
            </a:r>
            <a:r>
              <a:rPr lang="zh-TW" altLang="en-US" dirty="0" smtClean="0"/>
              <a:t>）有何相似之處？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穌若呼召你，你會有何反應？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耶穌在利未的家中坐席，有許多稅吏與他同席，法利賽人和文士因此而發怨言。</a:t>
            </a:r>
            <a:endParaRPr lang="en-US" altLang="zh-TW" dirty="0" smtClean="0"/>
          </a:p>
          <a:p>
            <a:r>
              <a:rPr lang="zh-TW" altLang="en-US" dirty="0"/>
              <a:t>耶穌曾說他來是要「傳福音給貧窮的人」（路</a:t>
            </a:r>
            <a:r>
              <a:rPr lang="en-US" altLang="zh-TW" dirty="0"/>
              <a:t>4:18</a:t>
            </a:r>
            <a:r>
              <a:rPr lang="zh-TW" altLang="en-US" dirty="0" smtClean="0"/>
              <a:t>），「</a:t>
            </a:r>
            <a:r>
              <a:rPr lang="zh-TW" altLang="en-US" dirty="0"/>
              <a:t>稅吏和罪人</a:t>
            </a:r>
            <a:r>
              <a:rPr lang="zh-TW" altLang="en-US" dirty="0" smtClean="0"/>
              <a:t>」是貧窮的人嗎？</a:t>
            </a:r>
            <a:endParaRPr lang="en-US" altLang="zh-TW" dirty="0"/>
          </a:p>
          <a:p>
            <a:r>
              <a:rPr lang="zh-TW" altLang="en-US" dirty="0" smtClean="0"/>
              <a:t>法利賽人與文士為何發怨言？他們的觀點與耶穌的觀點有何不同之處？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耶穌對法利賽人說了一句意義深長的話（路</a:t>
            </a:r>
            <a:r>
              <a:rPr lang="en-US" altLang="zh-TW" dirty="0"/>
              <a:t>5:31-32</a:t>
            </a:r>
            <a:r>
              <a:rPr lang="zh-TW" altLang="en-US" dirty="0" smtClean="0"/>
              <a:t>），這句話說明了誰需要耶穌，誰不需要耶穌。你</a:t>
            </a:r>
            <a:r>
              <a:rPr lang="zh-TW" altLang="en-US" dirty="0"/>
              <a:t>對這句話是如何理解的？請分享：</a:t>
            </a:r>
            <a:endParaRPr lang="en-US" altLang="zh-TW" dirty="0"/>
          </a:p>
          <a:p>
            <a:r>
              <a:rPr lang="zh-TW" altLang="en-US" dirty="0"/>
              <a:t>你認為自己是否需要耶穌</a:t>
            </a:r>
            <a:r>
              <a:rPr lang="zh-TW" altLang="en-US" dirty="0" smtClean="0"/>
              <a:t>？為什麼？</a:t>
            </a:r>
            <a:endParaRPr lang="en-US" altLang="zh-TW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耶穌論禁食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讀經：路加</a:t>
            </a:r>
            <a:r>
              <a:rPr lang="en-US" altLang="zh-TW" dirty="0" smtClean="0"/>
              <a:t> 5:33-35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>
                <a:latin typeface="Calibri" pitchFamily="34" charset="0"/>
              </a:rPr>
              <a:t>在基督</a:t>
            </a:r>
            <a:r>
              <a:rPr lang="zh-TW" altLang="en-US" dirty="0" smtClean="0">
                <a:latin typeface="Calibri" pitchFamily="34" charset="0"/>
              </a:rPr>
              <a:t>徒的生活中，</a:t>
            </a:r>
            <a:r>
              <a:rPr lang="en-US" altLang="zh-TW" dirty="0">
                <a:latin typeface="Calibri" pitchFamily="34" charset="0"/>
              </a:rPr>
              <a:t> </a:t>
            </a:r>
            <a:r>
              <a:rPr lang="en-US" altLang="zh-TW" dirty="0" smtClean="0">
                <a:latin typeface="Calibri" pitchFamily="34" charset="0"/>
              </a:rPr>
              <a:t>“feast</a:t>
            </a:r>
            <a:r>
              <a:rPr lang="zh-TW" altLang="en-US" dirty="0" smtClean="0">
                <a:latin typeface="Calibri" pitchFamily="34" charset="0"/>
              </a:rPr>
              <a:t>宴會</a:t>
            </a:r>
            <a:r>
              <a:rPr lang="en-US" altLang="zh-TW" dirty="0" smtClean="0">
                <a:latin typeface="Calibri" pitchFamily="34" charset="0"/>
              </a:rPr>
              <a:t>” </a:t>
            </a:r>
            <a:r>
              <a:rPr lang="zh-TW" altLang="en-US" dirty="0" smtClean="0">
                <a:latin typeface="Calibri" pitchFamily="34" charset="0"/>
              </a:rPr>
              <a:t>與  </a:t>
            </a:r>
            <a:r>
              <a:rPr lang="en-US" altLang="zh-TW" dirty="0" smtClean="0">
                <a:latin typeface="Calibri" pitchFamily="34" charset="0"/>
              </a:rPr>
              <a:t>“fast</a:t>
            </a:r>
            <a:r>
              <a:rPr lang="zh-TW" altLang="en-US" dirty="0" smtClean="0">
                <a:latin typeface="Calibri" pitchFamily="34" charset="0"/>
              </a:rPr>
              <a:t>禁食</a:t>
            </a:r>
            <a:r>
              <a:rPr lang="en-US" altLang="zh-TW" dirty="0" smtClean="0">
                <a:latin typeface="Calibri" pitchFamily="34" charset="0"/>
              </a:rPr>
              <a:t>”</a:t>
            </a:r>
            <a:r>
              <a:rPr lang="zh-TW" altLang="en-US" dirty="0" smtClean="0">
                <a:latin typeface="Calibri" pitchFamily="34" charset="0"/>
              </a:rPr>
              <a:t>二者同時存在。</a:t>
            </a:r>
            <a:r>
              <a:rPr lang="en-US" altLang="zh-TW" dirty="0" smtClean="0">
                <a:latin typeface="Calibri" pitchFamily="34" charset="0"/>
              </a:rPr>
              <a:t> “feast” </a:t>
            </a:r>
            <a:r>
              <a:rPr lang="zh-TW" altLang="en-US" dirty="0" smtClean="0">
                <a:latin typeface="Calibri" pitchFamily="34" charset="0"/>
              </a:rPr>
              <a:t>是在主裡存著歡喜誠實的心用飯（徒</a:t>
            </a:r>
            <a:r>
              <a:rPr lang="en-US" altLang="zh-TW" dirty="0" smtClean="0">
                <a:latin typeface="Calibri" pitchFamily="34" charset="0"/>
              </a:rPr>
              <a:t>2:46</a:t>
            </a:r>
            <a:r>
              <a:rPr lang="zh-TW" altLang="en-US" dirty="0" smtClean="0">
                <a:latin typeface="Calibri" pitchFamily="34" charset="0"/>
              </a:rPr>
              <a:t>），與弟兄姊妹一同享受主的同在。</a:t>
            </a:r>
            <a:r>
              <a:rPr lang="en-US" altLang="zh-TW" dirty="0" smtClean="0">
                <a:latin typeface="Calibri" pitchFamily="34" charset="0"/>
              </a:rPr>
              <a:t> “fast” </a:t>
            </a:r>
            <a:r>
              <a:rPr lang="zh-TW" altLang="en-US" dirty="0" smtClean="0">
                <a:latin typeface="Calibri" pitchFamily="34" charset="0"/>
              </a:rPr>
              <a:t>是在神面前刻苦己心，專心一意尋求神的面（參考以賽亞書</a:t>
            </a:r>
            <a:r>
              <a:rPr lang="en-US" altLang="zh-TW" dirty="0" smtClean="0">
                <a:latin typeface="Calibri" pitchFamily="34" charset="0"/>
              </a:rPr>
              <a:t> 58:3-9</a:t>
            </a:r>
            <a:r>
              <a:rPr lang="zh-TW" altLang="en-US" dirty="0" smtClean="0">
                <a:latin typeface="Calibri" pitchFamily="34" charset="0"/>
              </a:rPr>
              <a:t>，</a:t>
            </a:r>
            <a:r>
              <a:rPr lang="en-US" altLang="zh-TW" dirty="0" smtClean="0">
                <a:latin typeface="Calibri" pitchFamily="34" charset="0"/>
              </a:rPr>
              <a:t>“</a:t>
            </a:r>
            <a:r>
              <a:rPr lang="zh-TW" altLang="en-US" dirty="0" smtClean="0">
                <a:latin typeface="Calibri" pitchFamily="34" charset="0"/>
              </a:rPr>
              <a:t>耶和華所揀選的禁食</a:t>
            </a:r>
            <a:r>
              <a:rPr lang="en-US" altLang="zh-TW" dirty="0" smtClean="0">
                <a:latin typeface="Calibri" pitchFamily="34" charset="0"/>
              </a:rPr>
              <a:t>”</a:t>
            </a:r>
            <a:r>
              <a:rPr lang="zh-TW" altLang="en-US" dirty="0" smtClean="0">
                <a:latin typeface="Calibri" pitchFamily="34" charset="0"/>
              </a:rPr>
              <a:t>）。</a:t>
            </a:r>
            <a:endParaRPr lang="en-US" altLang="zh-TW" dirty="0" smtClean="0">
              <a:latin typeface="Calibri" pitchFamily="34" charset="0"/>
            </a:endParaRPr>
          </a:p>
          <a:p>
            <a:r>
              <a:rPr lang="zh-TW" altLang="en-US" dirty="0">
                <a:latin typeface="Calibri" pitchFamily="34" charset="0"/>
              </a:rPr>
              <a:t>根</a:t>
            </a:r>
            <a:r>
              <a:rPr lang="zh-TW" altLang="en-US" dirty="0" smtClean="0">
                <a:latin typeface="Calibri" pitchFamily="34" charset="0"/>
              </a:rPr>
              <a:t>據耶穌的教導，基督徒應當如何在 </a:t>
            </a:r>
            <a:r>
              <a:rPr lang="en-US" altLang="zh-TW" dirty="0" smtClean="0">
                <a:latin typeface="Calibri" pitchFamily="34" charset="0"/>
              </a:rPr>
              <a:t>“feast” </a:t>
            </a:r>
            <a:r>
              <a:rPr lang="zh-TW" altLang="en-US" dirty="0" smtClean="0">
                <a:latin typeface="Calibri" pitchFamily="34" charset="0"/>
              </a:rPr>
              <a:t>與</a:t>
            </a:r>
            <a:r>
              <a:rPr lang="en-US" altLang="zh-TW" dirty="0" smtClean="0">
                <a:latin typeface="Calibri" pitchFamily="34" charset="0"/>
              </a:rPr>
              <a:t> “fast” </a:t>
            </a:r>
            <a:r>
              <a:rPr lang="zh-TW" altLang="en-US" dirty="0" smtClean="0">
                <a:latin typeface="Calibri" pitchFamily="34" charset="0"/>
              </a:rPr>
              <a:t>之間尋求平衡？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新舊難合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讀經：路</a:t>
            </a:r>
            <a:r>
              <a:rPr lang="en-US" altLang="zh-TW" dirty="0" smtClean="0"/>
              <a:t> 5:36-39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耶</a:t>
            </a:r>
            <a:r>
              <a:rPr lang="zh-TW" altLang="en-US" dirty="0" smtClean="0"/>
              <a:t>穌用兩個比喻來說明「新舊難合」的道理。第一個比喻是「新衣服與舊衣服」，第二個比喻是「新酒與舊皮袋」。你明白耶穌的比喻嗎？請分享你的理解：</a:t>
            </a:r>
            <a:endParaRPr lang="en-US" dirty="0"/>
          </a:p>
          <a:p>
            <a:r>
              <a:rPr lang="zh-TW" altLang="en-US" dirty="0" smtClean="0"/>
              <a:t>在基督徒的生活中，甚麼是「新」？甚麼是「舊」？如何應用耶穌「新舊難合」的教導？請分享：</a:t>
            </a:r>
            <a:endParaRPr lang="en-US" dirty="0"/>
          </a:p>
          <a:p>
            <a:r>
              <a:rPr lang="zh-TW" altLang="en-US" dirty="0" smtClean="0"/>
              <a:t>甚麼是「陳酒」？為何喝了「陳酒」的人總說陳的好（路</a:t>
            </a:r>
            <a:r>
              <a:rPr lang="en-US" altLang="zh-TW" dirty="0" smtClean="0"/>
              <a:t>5:39</a:t>
            </a:r>
            <a:r>
              <a:rPr lang="zh-TW" altLang="en-US" dirty="0" smtClean="0"/>
              <a:t>）？請分享你的看法：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1195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 Presentation</vt:lpstr>
      <vt:lpstr>路加福音 #14：誰需要耶穌？  Who needs Jesus?  經文：路 5:27-39 </vt:lpstr>
      <vt:lpstr>查經者的信念</vt:lpstr>
      <vt:lpstr>PowerPoint Presentation</vt:lpstr>
      <vt:lpstr>經文觀察，路 5:27-39</vt:lpstr>
      <vt:lpstr>耶穌呼召利未</vt:lpstr>
      <vt:lpstr>PowerPoint Presentation</vt:lpstr>
      <vt:lpstr>PowerPoint Presentation</vt:lpstr>
      <vt:lpstr>耶穌論禁食</vt:lpstr>
      <vt:lpstr>新舊難合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2013-08-21T00:17:44Z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