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3"/>
  </p:notesMasterIdLst>
  <p:sldIdLst>
    <p:sldId id="256" r:id="rId2"/>
    <p:sldId id="322" r:id="rId3"/>
    <p:sldId id="332" r:id="rId4"/>
    <p:sldId id="307" r:id="rId5"/>
    <p:sldId id="408" r:id="rId6"/>
    <p:sldId id="415" r:id="rId7"/>
    <p:sldId id="420" r:id="rId8"/>
    <p:sldId id="412" r:id="rId9"/>
    <p:sldId id="421" r:id="rId10"/>
    <p:sldId id="339" r:id="rId11"/>
    <p:sldId id="356" r:id="rId12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521415D9-36F7-43E2-AB2F-B90AF26B5E84}">
      <p14:sectionLst xmlns:p14="http://schemas.microsoft.com/office/powerpoint/2010/main">
        <p14:section name="Default Section" id="{B983C2F9-DA17-4D61-8764-21DD396D1D5C}">
          <p14:sldIdLst>
            <p14:sldId id="256"/>
            <p14:sldId id="322"/>
            <p14:sldId id="332"/>
            <p14:sldId id="307"/>
          </p14:sldIdLst>
        </p14:section>
        <p14:section name="Untitled Section" id="{0F7F80BD-564E-4984-804D-23FE383673B1}">
          <p14:sldIdLst>
            <p14:sldId id="408"/>
            <p14:sldId id="415"/>
            <p14:sldId id="420"/>
            <p14:sldId id="412"/>
            <p14:sldId id="421"/>
          </p14:sldIdLst>
        </p14:section>
        <p14:section name="Untitled Section" id="{A0B7D670-564B-42FD-B555-77148C055FC0}">
          <p14:sldIdLst/>
        </p14:section>
        <p14:section name="Untitled Section" id="{359DE3C2-0419-4768-92D6-58AAF4476E38}">
          <p14:sldIdLst/>
        </p14:section>
        <p14:section name="Untitled Section" id="{86382D29-5044-4DD6-BA6C-5A394ECD69CF}">
          <p14:sldIdLst>
            <p14:sldId id="339"/>
            <p14:sldId id="3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87621" autoAdjust="0"/>
  </p:normalViewPr>
  <p:slideViewPr>
    <p:cSldViewPr>
      <p:cViewPr varScale="1">
        <p:scale>
          <a:sx n="64" d="100"/>
          <a:sy n="64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26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2D569CC5-2387-4681-B4A1-84B7C16F8BE1}" type="datetime1">
              <a:rPr lang="en-US" smtClean="0">
                <a:solidFill>
                  <a:srgbClr val="FFFFFF"/>
                </a:solidFill>
              </a:rPr>
              <a:t>8/20/2013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40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  <a:extLst/>
          </a:lstStyle>
          <a:p>
            <a:pPr algn="r"/>
            <a:r>
              <a:rPr lang="en-US" smtClean="0">
                <a:solidFill>
                  <a:schemeClr val="tx2"/>
                </a:solidFill>
              </a:rPr>
              <a:t>2013 Warren Wang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3124200"/>
            <a:ext cx="6477000" cy="2717800"/>
          </a:xfr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0070C0"/>
                </a:solidFill>
                <a:latin typeface="+mn-lt"/>
                <a:ea typeface="Microsoft JhengHei" pitchFamily="34" charset="-12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Microsoft JhengHei" pitchFamily="34" charset="-120"/>
              </a:defRPr>
            </a:lvl1pPr>
            <a:lvl2pPr>
              <a:buSzPct val="100000"/>
              <a:defRPr sz="2400" b="0">
                <a:latin typeface="Calibri" pitchFamily="34" charset="0"/>
                <a:ea typeface="Microsoft JhengHei" pitchFamily="34" charset="-120"/>
                <a:cs typeface="Calibri" pitchFamily="34" charset="0"/>
              </a:defRPr>
            </a:lvl2pPr>
            <a:lvl3pPr>
              <a:defRPr sz="2200" b="0">
                <a:latin typeface="Calibri" pitchFamily="34" charset="0"/>
                <a:ea typeface="DFKai-SB" pitchFamily="65" charset="-120"/>
                <a:cs typeface="Calibri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748D-1BD7-4056-A0AF-26AEC8EB01AB}" type="datetime1">
              <a:rPr lang="en-US" smtClean="0"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324600"/>
            <a:ext cx="2209800" cy="329184"/>
          </a:xfrm>
        </p:spPr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8DF90-D74F-448A-9270-37C35C2F0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53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A741B9-6275-4203-A4FB-2798C6A411E0}" type="datetime1">
              <a:rPr lang="en-US" smtClean="0"/>
              <a:t>8/20/2013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2013 Warren Wang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803400"/>
            <a:ext cx="8153400" cy="436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743202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63DDAF-13C5-43FB-989E-37BA09F6CEF3}" type="datetime1">
              <a:rPr lang="en-US" smtClean="0"/>
              <a:t>8/20/2013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2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r>
              <a:rPr lang="en-US" smtClean="0"/>
              <a:t>2013 Warren Wang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803403"/>
            <a:ext cx="3886200" cy="4358165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803401"/>
            <a:ext cx="3886200" cy="4358167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9C03071C-D39C-4733-94A2-365FB0E2599D}" type="datetime1">
              <a:rPr lang="en-US" smtClean="0"/>
              <a:t>8/20/2013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2013 Warren Wang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7480"/>
            <a:ext cx="8153400" cy="134112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559757"/>
            <a:ext cx="3886200" cy="35052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559757"/>
            <a:ext cx="3886200" cy="35052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A04A2956-9503-44F6-B987-BD6FAD628299}" type="datetime1">
              <a:rPr lang="en-US" smtClean="0"/>
              <a:t>8/20/2013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2013 Warren Wang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816383"/>
            <a:ext cx="3886200" cy="707136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816383"/>
            <a:ext cx="3886200" cy="707136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4C3432-F1AC-4BA7-8B5F-FF837FCAB746}" type="datetime1">
              <a:rPr lang="en-US" smtClean="0"/>
              <a:t>8/20/2013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2013 Warren Wang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0189CA-CA78-4C04-B78E-14C33578DE4E}" type="datetime1">
              <a:rPr lang="en-US" smtClean="0"/>
              <a:t>8/20/2013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2013 Warren Wang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7480"/>
            <a:ext cx="8153400" cy="1341120"/>
          </a:xfrm>
        </p:spPr>
        <p:txBody>
          <a:bodyPr anchor="b"/>
          <a:lstStyle>
            <a:lvl1pPr algn="l">
              <a:buNone/>
              <a:defRPr sz="42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61946-6869-41BD-A835-608A21875168}" type="datetime1">
              <a:rPr lang="en-US" smtClean="0"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2013 Warren Wang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05000"/>
            <a:ext cx="1600200" cy="41656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905000"/>
            <a:ext cx="6400800" cy="42672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4559808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89520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724400"/>
            <a:ext cx="7315200" cy="6096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extLst/>
          </a:lstStyle>
          <a:p>
            <a:fld id="{AE2CCA1E-20B5-41CE-A16F-7FF29A920081}" type="datetime1">
              <a:rPr lang="en-US" smtClean="0"/>
              <a:t>8/20/2013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9"/>
          </a:xfrm>
        </p:spPr>
        <p:txBody>
          <a:bodyPr rtlCol="0"/>
          <a:lstStyle>
            <a:lvl1pPr>
              <a:defRPr sz="2800"/>
            </a:lvl1pPr>
            <a:extLst/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8"/>
            <a:ext cx="4572000" cy="365125"/>
          </a:xfrm>
        </p:spPr>
        <p:txBody>
          <a:bodyPr rtlCol="0"/>
          <a:lstStyle>
            <a:extLst/>
          </a:lstStyle>
          <a:p>
            <a:r>
              <a:rPr lang="en-US" smtClean="0"/>
              <a:t>2013 Warren Wang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803400"/>
            <a:ext cx="8153400" cy="432308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  <a:extLst/>
          </a:lstStyle>
          <a:p>
            <a:fld id="{EA19EEB4-FD35-477E-9341-120807F0FB21}" type="datetime1">
              <a:rPr lang="en-US" smtClean="0"/>
              <a:t>8/20/2013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4" y="6248208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  <a:extLst/>
          </a:lstStyle>
          <a:p>
            <a:pPr algn="r"/>
            <a:r>
              <a:rPr lang="en-US" sz="1400" smtClean="0">
                <a:solidFill>
                  <a:schemeClr val="tx2"/>
                </a:solidFill>
              </a:rPr>
              <a:t>2013 Warren Wang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460227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505947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505947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498011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7480"/>
            <a:ext cx="8153400" cy="134112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1371600" y="1676400"/>
            <a:ext cx="6553200" cy="2667000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zh-TW" altLang="en-US" sz="4000" dirty="0" smtClean="0">
                <a:solidFill>
                  <a:schemeClr val="tx1"/>
                </a:solidFill>
              </a:rPr>
              <a:t>路加福音</a:t>
            </a:r>
            <a:r>
              <a:rPr lang="en-US" altLang="zh-TW" sz="4000" dirty="0" smtClean="0">
                <a:solidFill>
                  <a:schemeClr val="tx1"/>
                </a:solidFill>
              </a:rPr>
              <a:t> #14</a:t>
            </a:r>
            <a:r>
              <a:rPr lang="zh-TW" altLang="en-US" sz="4000" dirty="0" smtClean="0">
                <a:solidFill>
                  <a:schemeClr val="tx1"/>
                </a:solidFill>
              </a:rPr>
              <a:t>：誰需要耶穌？</a:t>
            </a:r>
            <a:r>
              <a:rPr lang="en-US" altLang="zh-TW" sz="4000" dirty="0" smtClean="0">
                <a:solidFill>
                  <a:schemeClr val="tx1"/>
                </a:solidFill>
              </a:rPr>
              <a:t> </a:t>
            </a:r>
            <a:br>
              <a:rPr lang="en-US" altLang="zh-TW" sz="4000" dirty="0" smtClean="0">
                <a:solidFill>
                  <a:schemeClr val="tx1"/>
                </a:solidFill>
              </a:rPr>
            </a:br>
            <a:r>
              <a:rPr lang="en-US" altLang="zh-TW" sz="3600" dirty="0" smtClean="0">
                <a:solidFill>
                  <a:schemeClr val="tx1"/>
                </a:solidFill>
              </a:rPr>
              <a:t>Who needs Jesus?</a:t>
            </a:r>
            <a:br>
              <a:rPr lang="en-US" altLang="zh-TW" sz="3600" dirty="0" smtClean="0">
                <a:solidFill>
                  <a:schemeClr val="tx1"/>
                </a:solidFill>
              </a:rPr>
            </a:br>
            <a:r>
              <a:rPr lang="en-US" altLang="zh-TW" sz="3600" dirty="0" smtClean="0">
                <a:solidFill>
                  <a:schemeClr val="tx1"/>
                </a:solidFill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</a:rPr>
            </a:br>
            <a:r>
              <a:rPr lang="zh-TW" altLang="en-US" sz="3600" dirty="0" smtClean="0">
                <a:solidFill>
                  <a:schemeClr val="tx1"/>
                </a:solidFill>
              </a:rPr>
              <a:t>經文：路</a:t>
            </a:r>
            <a:r>
              <a:rPr lang="en-US" altLang="zh-TW" sz="3600" dirty="0" smtClean="0">
                <a:solidFill>
                  <a:schemeClr val="tx1"/>
                </a:solidFill>
              </a:rPr>
              <a:t> 5:27-39</a:t>
            </a:r>
            <a:br>
              <a:rPr lang="en-US" altLang="zh-TW" sz="3600" dirty="0" smtClean="0">
                <a:solidFill>
                  <a:schemeClr val="tx1"/>
                </a:solidFill>
              </a:rPr>
            </a:b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en-US" sz="2000" dirty="0" smtClean="0"/>
              <a:t>CBCWLA, by Pastor Warren Wang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61722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2013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4" y="1905000"/>
            <a:ext cx="8001000" cy="4495800"/>
          </a:xfrm>
        </p:spPr>
        <p:txBody>
          <a:bodyPr>
            <a:normAutofit lnSpcReduction="10000"/>
          </a:bodyPr>
          <a:lstStyle/>
          <a:p>
            <a:pPr marL="788670" lvl="1" indent="-514350">
              <a:buFont typeface="+mj-lt"/>
              <a:buAutoNum type="alphaUcPeriod"/>
            </a:pPr>
            <a:r>
              <a:rPr lang="en-US" altLang="zh-TW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Admit </a:t>
            </a:r>
            <a:r>
              <a:rPr lang="zh-TW" altLang="en-US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承認</a:t>
            </a:r>
            <a:r>
              <a:rPr lang="zh-TW" altLang="en-US" sz="2800" b="0" dirty="0" smtClean="0">
                <a:solidFill>
                  <a:schemeClr val="tx2"/>
                </a:solidFill>
                <a:latin typeface="+mn-ea"/>
                <a:ea typeface="+mn-ea"/>
              </a:rPr>
              <a:t>：</a:t>
            </a:r>
            <a:r>
              <a:rPr lang="zh-TW" altLang="en-US" sz="2800" b="0" dirty="0" smtClean="0">
                <a:latin typeface="+mn-ea"/>
                <a:ea typeface="+mn-ea"/>
              </a:rPr>
              <a:t>以謙卑的心，向神承認自己乃是一個罪人。「</a:t>
            </a:r>
            <a:r>
              <a:rPr lang="zh-TW" altLang="en-US" sz="2800" dirty="0" smtClean="0">
                <a:ea typeface="DFKai-SB" pitchFamily="65" charset="-120"/>
              </a:rPr>
              <a:t>因</a:t>
            </a:r>
            <a:r>
              <a:rPr lang="zh-TW" altLang="en-US" sz="2800" dirty="0">
                <a:ea typeface="DFKai-SB" pitchFamily="65" charset="-120"/>
              </a:rPr>
              <a:t>為世人都犯了罪，虧缺了神的榮耀</a:t>
            </a:r>
            <a:r>
              <a:rPr lang="zh-TW" altLang="en-US" sz="2800" dirty="0" smtClean="0">
                <a:ea typeface="DFKai-SB" pitchFamily="65" charset="-120"/>
              </a:rPr>
              <a:t>。」（</a:t>
            </a:r>
            <a:r>
              <a:rPr lang="zh-TW" altLang="en-US" sz="2800" dirty="0">
                <a:ea typeface="DFKai-SB" pitchFamily="65" charset="-120"/>
              </a:rPr>
              <a:t>羅</a:t>
            </a:r>
            <a:r>
              <a:rPr lang="en-US" altLang="zh-TW" sz="2800" dirty="0">
                <a:ea typeface="DFKai-SB" pitchFamily="65" charset="-120"/>
              </a:rPr>
              <a:t> 3:23</a:t>
            </a:r>
            <a:r>
              <a:rPr lang="zh-TW" altLang="en-US" sz="2800" dirty="0" smtClean="0">
                <a:ea typeface="DFKai-SB" pitchFamily="65" charset="-120"/>
              </a:rPr>
              <a:t>）</a:t>
            </a:r>
            <a:endParaRPr lang="en-US" altLang="zh-TW" sz="2800" b="0" dirty="0" smtClean="0">
              <a:latin typeface="+mn-ea"/>
              <a:ea typeface="+mn-ea"/>
            </a:endParaRPr>
          </a:p>
          <a:p>
            <a:pPr marL="788670" lvl="1" indent="-514350">
              <a:buFont typeface="+mj-lt"/>
              <a:buAutoNum type="alphaUcPeriod"/>
            </a:pPr>
            <a:r>
              <a:rPr lang="en-US" altLang="zh-TW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Believe </a:t>
            </a:r>
            <a:r>
              <a:rPr lang="zh-TW" altLang="en-US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相信</a:t>
            </a:r>
            <a:r>
              <a:rPr lang="zh-TW" altLang="en-US" sz="2800" b="0" dirty="0" smtClean="0">
                <a:solidFill>
                  <a:schemeClr val="tx2"/>
                </a:solidFill>
                <a:latin typeface="+mn-ea"/>
                <a:ea typeface="+mn-ea"/>
              </a:rPr>
              <a:t>：</a:t>
            </a:r>
            <a:r>
              <a:rPr lang="zh-TW" altLang="en-US" sz="2800" b="0" dirty="0" smtClean="0">
                <a:latin typeface="+mn-ea"/>
                <a:ea typeface="+mn-ea"/>
              </a:rPr>
              <a:t>相信耶穌並他釘十字架，使你因信耶穌而被神稱義。「</a:t>
            </a:r>
            <a:r>
              <a:rPr lang="zh-TW" altLang="en-US" sz="2800" dirty="0" smtClean="0">
                <a:ea typeface="DFKai-SB" pitchFamily="65" charset="-120"/>
              </a:rPr>
              <a:t>就</a:t>
            </a:r>
            <a:r>
              <a:rPr lang="zh-TW" altLang="en-US" sz="2800" dirty="0">
                <a:ea typeface="DFKai-SB" pitchFamily="65" charset="-120"/>
              </a:rPr>
              <a:t>是神的義，因信耶穌基督加給一切相信的人，並沒有分別</a:t>
            </a:r>
            <a:r>
              <a:rPr lang="zh-TW" altLang="en-US" sz="2800" dirty="0" smtClean="0">
                <a:ea typeface="DFKai-SB" pitchFamily="65" charset="-120"/>
              </a:rPr>
              <a:t>。」（</a:t>
            </a:r>
            <a:r>
              <a:rPr lang="zh-TW" altLang="en-US" sz="2800" dirty="0">
                <a:ea typeface="DFKai-SB" pitchFamily="65" charset="-120"/>
              </a:rPr>
              <a:t>羅 </a:t>
            </a:r>
            <a:r>
              <a:rPr lang="en-US" altLang="zh-TW" sz="2800" dirty="0" smtClean="0">
                <a:ea typeface="DFKai-SB" pitchFamily="65" charset="-120"/>
              </a:rPr>
              <a:t>3:22</a:t>
            </a:r>
            <a:r>
              <a:rPr lang="zh-TW" altLang="en-US" sz="2800" dirty="0" smtClean="0">
                <a:ea typeface="DFKai-SB" pitchFamily="65" charset="-120"/>
              </a:rPr>
              <a:t>）</a:t>
            </a:r>
            <a:endParaRPr lang="en-US" altLang="zh-TW" sz="2800" b="0" dirty="0" smtClean="0">
              <a:latin typeface="+mn-ea"/>
              <a:ea typeface="+mn-ea"/>
            </a:endParaRPr>
          </a:p>
          <a:p>
            <a:pPr marL="788670" lvl="1" indent="-514350">
              <a:buFont typeface="+mj-lt"/>
              <a:buAutoNum type="alphaUcPeriod"/>
            </a:pPr>
            <a:r>
              <a:rPr lang="en-US" altLang="zh-TW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Confess </a:t>
            </a:r>
            <a:r>
              <a:rPr lang="zh-TW" altLang="en-US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宣告</a:t>
            </a:r>
            <a:r>
              <a:rPr lang="zh-TW" altLang="en-US" sz="2800" dirty="0" smtClean="0">
                <a:solidFill>
                  <a:schemeClr val="tx2"/>
                </a:solidFill>
                <a:latin typeface="+mn-ea"/>
                <a:ea typeface="+mn-ea"/>
              </a:rPr>
              <a:t>：</a:t>
            </a:r>
            <a:r>
              <a:rPr lang="zh-TW" altLang="en-US" sz="2800" b="0" dirty="0" smtClean="0">
                <a:latin typeface="+mn-ea"/>
                <a:ea typeface="+mn-ea"/>
              </a:rPr>
              <a:t>藉著祈禱來宣告你的信心，將</a:t>
            </a:r>
            <a:r>
              <a:rPr lang="zh-TW" altLang="en-US" sz="2800" b="0" dirty="0" smtClean="0">
                <a:latin typeface="+mn-ea"/>
              </a:rPr>
              <a:t>耶穌接到</a:t>
            </a:r>
            <a:r>
              <a:rPr lang="zh-TW" altLang="en-US" sz="2800" b="0" dirty="0">
                <a:latin typeface="+mn-ea"/>
              </a:rPr>
              <a:t>心中</a:t>
            </a:r>
            <a:r>
              <a:rPr lang="zh-TW" altLang="en-US" sz="2800" b="0" dirty="0" smtClean="0">
                <a:latin typeface="+mn-ea"/>
              </a:rPr>
              <a:t>，使他成</a:t>
            </a:r>
            <a:r>
              <a:rPr lang="zh-TW" altLang="en-US" sz="2800" b="0" dirty="0">
                <a:latin typeface="+mn-ea"/>
              </a:rPr>
              <a:t>為你的救主與生命之</a:t>
            </a:r>
            <a:r>
              <a:rPr lang="zh-TW" altLang="en-US" sz="2800" b="0" dirty="0" smtClean="0">
                <a:latin typeface="+mn-ea"/>
              </a:rPr>
              <a:t>主。「</a:t>
            </a:r>
            <a:r>
              <a:rPr lang="zh-TW" altLang="en-US" sz="2800" dirty="0" smtClean="0">
                <a:ea typeface="DFKai-SB" pitchFamily="65" charset="-120"/>
              </a:rPr>
              <a:t>你</a:t>
            </a:r>
            <a:r>
              <a:rPr lang="zh-TW" altLang="en-US" sz="2800" dirty="0">
                <a:ea typeface="DFKai-SB" pitchFamily="65" charset="-120"/>
              </a:rPr>
              <a:t>若口裡認耶穌為主，心裡信神叫他從死裡復活，就必得救</a:t>
            </a:r>
            <a:r>
              <a:rPr lang="zh-TW" altLang="en-US" sz="2800" dirty="0" smtClean="0">
                <a:ea typeface="DFKai-SB" pitchFamily="65" charset="-120"/>
              </a:rPr>
              <a:t>。」（</a:t>
            </a:r>
            <a:r>
              <a:rPr lang="zh-TW" altLang="en-US" sz="2800" dirty="0">
                <a:ea typeface="DFKai-SB" pitchFamily="65" charset="-120"/>
              </a:rPr>
              <a:t>羅馬書</a:t>
            </a:r>
            <a:r>
              <a:rPr lang="en-US" altLang="zh-TW" sz="2800" dirty="0">
                <a:ea typeface="DFKai-SB" pitchFamily="65" charset="-120"/>
              </a:rPr>
              <a:t> </a:t>
            </a:r>
            <a:r>
              <a:rPr lang="en-US" altLang="zh-TW" sz="2800" dirty="0" smtClean="0">
                <a:ea typeface="DFKai-SB" pitchFamily="65" charset="-120"/>
              </a:rPr>
              <a:t>10:9</a:t>
            </a:r>
            <a:r>
              <a:rPr lang="zh-TW" altLang="en-US" sz="2800" dirty="0" smtClean="0">
                <a:ea typeface="DFKai-SB" pitchFamily="65" charset="-120"/>
              </a:rPr>
              <a:t>）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2013 Warren Wang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858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0070C0"/>
                </a:solidFill>
              </a:rPr>
              <a:t>如何得救</a:t>
            </a:r>
            <a:r>
              <a:rPr lang="en-US" altLang="zh-TW" sz="3200" b="1" dirty="0" smtClean="0">
                <a:solidFill>
                  <a:srgbClr val="0070C0"/>
                </a:solidFill>
              </a:rPr>
              <a:t> How to be saved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4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788670" lvl="1" indent="-514350">
              <a:buFont typeface="Wingdings" pitchFamily="2" charset="2"/>
              <a:buChar char="§"/>
            </a:pPr>
            <a:r>
              <a:rPr lang="zh-TW" altLang="en-US" sz="3200" b="1" dirty="0"/>
              <a:t>信</a:t>
            </a:r>
            <a:r>
              <a:rPr lang="zh-TW" altLang="en-US" sz="3200" b="1" dirty="0" smtClean="0"/>
              <a:t>主之後所當做的四件事情：</a:t>
            </a:r>
            <a:endParaRPr lang="en-US" altLang="zh-TW" sz="3200" b="1" dirty="0" smtClean="0"/>
          </a:p>
          <a:p>
            <a:pPr marL="788670" lvl="1" indent="-514350">
              <a:buFont typeface="+mj-lt"/>
              <a:buAutoNum type="arabicPeriod"/>
            </a:pPr>
            <a:r>
              <a:rPr lang="zh-TW" altLang="en-US" sz="3200" b="0" dirty="0" smtClean="0"/>
              <a:t>接受浸禮，歸入基督的名下。</a:t>
            </a:r>
            <a:endParaRPr lang="en-US" altLang="zh-TW" sz="3200" b="0" dirty="0" smtClean="0"/>
          </a:p>
          <a:p>
            <a:pPr marL="788670" lvl="1" indent="-514350">
              <a:buFont typeface="+mj-lt"/>
              <a:buAutoNum type="arabicPeriod"/>
            </a:pPr>
            <a:r>
              <a:rPr lang="zh-TW" altLang="en-US" sz="3200" b="0" dirty="0" smtClean="0"/>
              <a:t>將主日分別為聖，敬拜神。</a:t>
            </a:r>
            <a:endParaRPr lang="en-US" altLang="zh-TW" sz="3200" b="0" dirty="0" smtClean="0"/>
          </a:p>
          <a:p>
            <a:pPr marL="788670" lvl="1" indent="-514350">
              <a:buFont typeface="+mj-lt"/>
              <a:buAutoNum type="arabicPeriod"/>
            </a:pPr>
            <a:r>
              <a:rPr lang="zh-TW" altLang="en-US" sz="3200" b="0" dirty="0" smtClean="0"/>
              <a:t>研</a:t>
            </a:r>
            <a:r>
              <a:rPr lang="zh-TW" altLang="en-US" sz="3200" b="0" dirty="0"/>
              <a:t>讀聖經</a:t>
            </a:r>
            <a:r>
              <a:rPr lang="zh-TW" altLang="en-US" sz="3200" b="0" dirty="0" smtClean="0"/>
              <a:t>，靈命得著餵養。</a:t>
            </a:r>
            <a:endParaRPr lang="en-US" altLang="zh-TW" sz="3200" b="0" dirty="0" smtClean="0"/>
          </a:p>
          <a:p>
            <a:pPr marL="788670" lvl="1" indent="-514350">
              <a:buFont typeface="+mj-lt"/>
              <a:buAutoNum type="arabicPeriod"/>
            </a:pPr>
            <a:r>
              <a:rPr lang="zh-TW" altLang="en-US" sz="3200" b="0" dirty="0" smtClean="0"/>
              <a:t>過團契生活，彼此相愛。</a:t>
            </a:r>
            <a:endParaRPr lang="en-US" sz="32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2013 Warren Wang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609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0070C0"/>
                </a:solidFill>
                <a:latin typeface="Calibri" pitchFamily="34" charset="0"/>
              </a:rPr>
              <a:t>信主之後 </a:t>
            </a:r>
            <a:r>
              <a:rPr lang="en-US" altLang="zh-TW" sz="3200" b="1" dirty="0" smtClean="0">
                <a:solidFill>
                  <a:srgbClr val="0070C0"/>
                </a:solidFill>
                <a:latin typeface="Calibri" pitchFamily="34" charset="0"/>
              </a:rPr>
              <a:t>After </a:t>
            </a:r>
            <a:r>
              <a:rPr lang="en-US" altLang="zh-TW" sz="3200" b="1" smtClean="0">
                <a:solidFill>
                  <a:srgbClr val="0070C0"/>
                </a:solidFill>
                <a:latin typeface="Calibri" pitchFamily="34" charset="0"/>
              </a:rPr>
              <a:t>you’ve received </a:t>
            </a:r>
            <a:r>
              <a:rPr lang="en-US" altLang="zh-TW" sz="3200" b="1" dirty="0" smtClean="0">
                <a:solidFill>
                  <a:srgbClr val="0070C0"/>
                </a:solidFill>
                <a:latin typeface="Calibri" pitchFamily="34" charset="0"/>
              </a:rPr>
              <a:t>Jesus as Lord</a:t>
            </a:r>
            <a:endParaRPr lang="en-US" sz="3200" b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96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查經者的信念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Arial" pitchFamily="34" charset="0"/>
                <a:ea typeface="DFKai-SB" pitchFamily="65" charset="-120"/>
                <a:cs typeface="Arial" pitchFamily="34" charset="0"/>
              </a:rPr>
              <a:t>聖經都是神所默示</a:t>
            </a:r>
            <a:r>
              <a:rPr lang="zh-TW" altLang="en-US" sz="3200" dirty="0" smtClean="0">
                <a:latin typeface="Arial" pitchFamily="34" charset="0"/>
                <a:ea typeface="DFKai-SB" pitchFamily="65" charset="-120"/>
                <a:cs typeface="Arial" pitchFamily="34" charset="0"/>
              </a:rPr>
              <a:t>的，</a:t>
            </a:r>
            <a:r>
              <a:rPr lang="zh-TW" altLang="en-US" sz="3200" dirty="0">
                <a:latin typeface="Arial" pitchFamily="34" charset="0"/>
                <a:ea typeface="DFKai-SB" pitchFamily="65" charset="-120"/>
                <a:cs typeface="Arial" pitchFamily="34" charset="0"/>
              </a:rPr>
              <a:t>於教訓、督責、使人歸正、教導人學義都是有益的</a:t>
            </a:r>
            <a:r>
              <a:rPr lang="zh-TW" altLang="en-US" sz="3200" dirty="0" smtClean="0">
                <a:latin typeface="Arial" pitchFamily="34" charset="0"/>
                <a:ea typeface="DFKai-SB" pitchFamily="65" charset="-120"/>
                <a:cs typeface="Arial" pitchFamily="34" charset="0"/>
              </a:rPr>
              <a:t>，叫</a:t>
            </a:r>
            <a:r>
              <a:rPr lang="zh-TW" altLang="en-US" sz="3200" dirty="0">
                <a:latin typeface="Arial" pitchFamily="34" charset="0"/>
                <a:ea typeface="DFKai-SB" pitchFamily="65" charset="-120"/>
                <a:cs typeface="Arial" pitchFamily="34" charset="0"/>
              </a:rPr>
              <a:t>屬神的人得以完全，預備行各樣的善事</a:t>
            </a:r>
            <a:r>
              <a:rPr lang="zh-TW" altLang="en-US" sz="3200" dirty="0" smtClean="0">
                <a:latin typeface="Arial" pitchFamily="34" charset="0"/>
                <a:ea typeface="DFKai-SB" pitchFamily="65" charset="-120"/>
                <a:cs typeface="Arial" pitchFamily="34" charset="0"/>
              </a:rPr>
              <a:t>。　 （提摩太後書</a:t>
            </a:r>
            <a:r>
              <a:rPr lang="en-US" altLang="zh-TW" sz="3200" dirty="0" smtClean="0">
                <a:latin typeface="Arial" pitchFamily="34" charset="0"/>
                <a:ea typeface="DFKai-SB" pitchFamily="65" charset="-120"/>
                <a:cs typeface="Arial" pitchFamily="34" charset="0"/>
              </a:rPr>
              <a:t>3:16-17</a:t>
            </a:r>
            <a:r>
              <a:rPr lang="zh-TW" altLang="en-US" sz="3200" dirty="0" smtClean="0">
                <a:latin typeface="Arial" pitchFamily="34" charset="0"/>
                <a:ea typeface="DFKai-SB" pitchFamily="65" charset="-120"/>
                <a:cs typeface="Arial" pitchFamily="34" charset="0"/>
              </a:rPr>
              <a:t>）</a:t>
            </a:r>
            <a:endParaRPr lang="en-US" sz="3200" dirty="0">
              <a:latin typeface="Arial" pitchFamily="34" charset="0"/>
              <a:ea typeface="DFKai-SB" pitchFamily="65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46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marL="788670" lvl="1" indent="-514350">
              <a:buFont typeface="+mj-lt"/>
              <a:buAutoNum type="arabicParenR"/>
            </a:pPr>
            <a:r>
              <a:rPr lang="zh-TW" altLang="en-US" sz="2800" u="sng" dirty="0" smtClean="0"/>
              <a:t>路 </a:t>
            </a:r>
            <a:r>
              <a:rPr lang="en-US" altLang="zh-TW" sz="2800" u="sng" dirty="0" smtClean="0"/>
              <a:t>19:10</a:t>
            </a:r>
            <a:r>
              <a:rPr lang="zh-TW" altLang="en-US" sz="2800" dirty="0" smtClean="0"/>
              <a:t>：</a:t>
            </a:r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人子來，為要尋找、拯救失喪的人</a:t>
            </a:r>
            <a:r>
              <a:rPr lang="zh-TW" altLang="en-US" sz="2800" dirty="0" smtClean="0"/>
              <a:t>。</a:t>
            </a:r>
            <a:r>
              <a:rPr lang="en-US" sz="2800" dirty="0"/>
              <a:t>For the Son of Man came to seek and to save the lost</a:t>
            </a:r>
            <a:r>
              <a:rPr lang="en-US" sz="2800" dirty="0" smtClean="0"/>
              <a:t>. (</a:t>
            </a:r>
            <a:r>
              <a:rPr lang="en-US" sz="2800" i="1" dirty="0" smtClean="0"/>
              <a:t>NIV)</a:t>
            </a:r>
            <a:endParaRPr lang="en-US" altLang="zh-TW" sz="2800" i="1" dirty="0" smtClean="0"/>
          </a:p>
          <a:p>
            <a:pPr marL="788670" lvl="1" indent="-514350">
              <a:buFont typeface="+mj-lt"/>
              <a:buAutoNum type="arabicParenR"/>
            </a:pPr>
            <a:r>
              <a:rPr lang="zh-TW" altLang="en-US" sz="2800" u="sng" dirty="0" smtClean="0"/>
              <a:t>路 </a:t>
            </a:r>
            <a:r>
              <a:rPr lang="en-US" altLang="zh-TW" sz="2800" u="sng" dirty="0" smtClean="0"/>
              <a:t>9:23</a:t>
            </a:r>
            <a:r>
              <a:rPr lang="zh-TW" altLang="en-US" sz="2800" dirty="0" smtClean="0"/>
              <a:t>：</a:t>
            </a:r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耶穌又對眾人說，若有人要跟從我，就當捨己，天天背起他的十字架，來跟從我</a:t>
            </a:r>
            <a:r>
              <a:rPr lang="zh-TW" altLang="en-US" sz="2800" dirty="0" smtClean="0"/>
              <a:t>。    </a:t>
            </a:r>
            <a:r>
              <a:rPr lang="en-US" sz="2800" dirty="0"/>
              <a:t>Then he said to them all: “Whoever wants to be my disciple must deny themselves and take up their cross daily and follow me</a:t>
            </a:r>
            <a:r>
              <a:rPr lang="en-US" sz="2800" dirty="0" smtClean="0"/>
              <a:t>.” </a:t>
            </a:r>
            <a:r>
              <a:rPr lang="en-US" sz="2800" i="1" dirty="0" smtClean="0"/>
              <a:t>(NIV)</a:t>
            </a:r>
            <a:endParaRPr lang="en-US" sz="28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62000" y="6858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0070C0"/>
                </a:solidFill>
                <a:latin typeface="+mn-ea"/>
              </a:rPr>
              <a:t>路加福音的金句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31863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經文觀察，路 </a:t>
            </a:r>
            <a:r>
              <a:rPr lang="en-US" altLang="zh-TW" dirty="0" smtClean="0"/>
              <a:t>5:27-39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03400"/>
            <a:ext cx="8534400" cy="4902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zh-TW" altLang="en-US" sz="2800" dirty="0" smtClean="0">
                <a:latin typeface="+mn-ea"/>
                <a:ea typeface="+mn-ea"/>
                <a:sym typeface="Wingdings" pitchFamily="2" charset="2"/>
              </a:rPr>
              <a:t>觀</a:t>
            </a:r>
            <a:r>
              <a:rPr lang="zh-TW" altLang="en-US" sz="2800" dirty="0">
                <a:latin typeface="+mn-ea"/>
                <a:ea typeface="+mn-ea"/>
                <a:sym typeface="Wingdings" pitchFamily="2" charset="2"/>
              </a:rPr>
              <a:t>察</a:t>
            </a:r>
            <a:r>
              <a:rPr lang="zh-TW" altLang="en-US" sz="2800" dirty="0" smtClean="0">
                <a:latin typeface="+mn-ea"/>
                <a:ea typeface="+mn-ea"/>
                <a:sym typeface="Wingdings" pitchFamily="2" charset="2"/>
              </a:rPr>
              <a:t>題：</a:t>
            </a:r>
            <a:endParaRPr lang="en-US" altLang="zh-TW" sz="2800" dirty="0" smtClean="0">
              <a:latin typeface="+mn-ea"/>
              <a:ea typeface="+mn-ea"/>
              <a:sym typeface="Wingdings" pitchFamily="2" charset="2"/>
            </a:endParaRP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n-US" altLang="zh-TW" sz="2400" b="1" u="sng" dirty="0" smtClean="0">
                <a:solidFill>
                  <a:srgbClr val="0070C0"/>
                </a:solidFill>
                <a:latin typeface="+mn-ea"/>
                <a:sym typeface="Wingdings" pitchFamily="2" charset="2"/>
              </a:rPr>
              <a:t>Who</a:t>
            </a:r>
            <a:r>
              <a:rPr lang="en-US" altLang="zh-TW" sz="2400" b="1" dirty="0" smtClean="0">
                <a:solidFill>
                  <a:srgbClr val="0070C0"/>
                </a:solidFill>
                <a:latin typeface="+mn-ea"/>
                <a:sym typeface="Wingdings" pitchFamily="2" charset="2"/>
              </a:rPr>
              <a:t>:</a:t>
            </a:r>
            <a:r>
              <a:rPr lang="en-US" altLang="zh-TW" sz="2400" dirty="0" smtClean="0">
                <a:latin typeface="+mn-ea"/>
                <a:sym typeface="Wingdings" pitchFamily="2" charset="2"/>
              </a:rPr>
              <a:t> </a:t>
            </a:r>
            <a:r>
              <a:rPr lang="zh-TW" altLang="en-US" sz="2400" dirty="0" smtClean="0">
                <a:latin typeface="+mn-ea"/>
                <a:sym typeface="Wingdings" pitchFamily="2" charset="2"/>
              </a:rPr>
              <a:t>耶穌呼召了誰？這個人是做甚麼的？</a:t>
            </a:r>
            <a:endParaRPr lang="en-US" altLang="zh-TW" sz="2400" dirty="0">
              <a:latin typeface="+mn-ea"/>
              <a:sym typeface="Wingdings" pitchFamily="2" charset="2"/>
            </a:endParaRP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n-US" altLang="zh-TW" sz="2400" b="1" u="sng" dirty="0" smtClean="0">
                <a:solidFill>
                  <a:srgbClr val="0070C0"/>
                </a:solidFill>
                <a:latin typeface="+mn-ea"/>
                <a:ea typeface="+mn-ea"/>
                <a:sym typeface="Wingdings" pitchFamily="2" charset="2"/>
              </a:rPr>
              <a:t>What</a:t>
            </a:r>
            <a:r>
              <a:rPr lang="en-US" altLang="zh-TW" sz="2400" b="1" dirty="0" smtClean="0">
                <a:solidFill>
                  <a:srgbClr val="0070C0"/>
                </a:solidFill>
                <a:latin typeface="+mn-ea"/>
                <a:ea typeface="+mn-ea"/>
                <a:sym typeface="Wingdings" pitchFamily="2" charset="2"/>
              </a:rPr>
              <a:t>:</a:t>
            </a:r>
            <a:r>
              <a:rPr lang="en-US" altLang="zh-TW" sz="2400" dirty="0" smtClean="0">
                <a:latin typeface="+mn-ea"/>
                <a:ea typeface="+mn-ea"/>
                <a:sym typeface="Wingdings" pitchFamily="2" charset="2"/>
              </a:rPr>
              <a:t> </a:t>
            </a:r>
            <a:r>
              <a:rPr lang="zh-TW" altLang="en-US" sz="2400" dirty="0" smtClean="0">
                <a:latin typeface="+mn-ea"/>
                <a:ea typeface="+mn-ea"/>
                <a:sym typeface="Wingdings" pitchFamily="2" charset="2"/>
              </a:rPr>
              <a:t>這人聽到耶穌的呼召之後，有何反應？</a:t>
            </a:r>
            <a:endParaRPr lang="en-US" altLang="zh-TW" sz="2400" dirty="0" smtClean="0">
              <a:latin typeface="+mn-ea"/>
              <a:ea typeface="+mn-ea"/>
              <a:sym typeface="Wingdings" pitchFamily="2" charset="2"/>
            </a:endParaRP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n-US" altLang="zh-TW" sz="2400" b="1" u="sng" dirty="0" smtClean="0">
                <a:solidFill>
                  <a:srgbClr val="0070C0"/>
                </a:solidFill>
                <a:latin typeface="+mn-ea"/>
                <a:sym typeface="Wingdings" pitchFamily="2" charset="2"/>
              </a:rPr>
              <a:t>Where</a:t>
            </a:r>
            <a:r>
              <a:rPr lang="en-US" altLang="zh-TW" sz="2400" b="1" dirty="0" smtClean="0">
                <a:solidFill>
                  <a:srgbClr val="0070C0"/>
                </a:solidFill>
                <a:latin typeface="+mn-ea"/>
                <a:sym typeface="Wingdings" pitchFamily="2" charset="2"/>
              </a:rPr>
              <a:t>: </a:t>
            </a:r>
            <a:r>
              <a:rPr lang="zh-TW" altLang="en-US" sz="2400" dirty="0" smtClean="0">
                <a:latin typeface="+mn-ea"/>
                <a:sym typeface="Wingdings" pitchFamily="2" charset="2"/>
              </a:rPr>
              <a:t>耶穌在何處坐席？誰與他同席？</a:t>
            </a:r>
            <a:endParaRPr lang="en-US" altLang="zh-TW" sz="2400" dirty="0">
              <a:latin typeface="+mn-ea"/>
              <a:sym typeface="Wingdings" pitchFamily="2" charset="2"/>
            </a:endParaRP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n-US" altLang="zh-TW" sz="2400" b="1" u="sng" dirty="0" smtClean="0">
                <a:solidFill>
                  <a:srgbClr val="0070C0"/>
                </a:solidFill>
                <a:latin typeface="+mn-ea"/>
                <a:sym typeface="Wingdings" pitchFamily="2" charset="2"/>
              </a:rPr>
              <a:t>How</a:t>
            </a:r>
            <a:r>
              <a:rPr lang="en-US" altLang="zh-TW" sz="2400" b="1" dirty="0" smtClean="0">
                <a:solidFill>
                  <a:srgbClr val="0070C0"/>
                </a:solidFill>
                <a:latin typeface="+mn-ea"/>
                <a:sym typeface="Wingdings" pitchFamily="2" charset="2"/>
              </a:rPr>
              <a:t>:</a:t>
            </a:r>
            <a:r>
              <a:rPr lang="en-US" altLang="zh-TW" sz="2400" dirty="0" smtClean="0">
                <a:latin typeface="+mn-ea"/>
                <a:sym typeface="Wingdings" pitchFamily="2" charset="2"/>
              </a:rPr>
              <a:t> </a:t>
            </a:r>
            <a:r>
              <a:rPr lang="zh-TW" altLang="en-US" sz="2400" dirty="0" smtClean="0">
                <a:latin typeface="+mn-ea"/>
                <a:sym typeface="Wingdings" pitchFamily="2" charset="2"/>
              </a:rPr>
              <a:t>對於法利賽人和文士的怨言，耶穌如何回答？</a:t>
            </a:r>
            <a:endParaRPr lang="en-US" altLang="zh-TW" sz="2400" dirty="0">
              <a:latin typeface="+mn-ea"/>
              <a:sym typeface="Wingdings" pitchFamily="2" charset="2"/>
            </a:endParaRP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n-US" altLang="zh-TW" sz="2400" b="1" u="sng" dirty="0" smtClean="0">
                <a:solidFill>
                  <a:srgbClr val="0070C0"/>
                </a:solidFill>
                <a:latin typeface="+mn-ea"/>
                <a:sym typeface="Wingdings" pitchFamily="2" charset="2"/>
              </a:rPr>
              <a:t>When</a:t>
            </a:r>
            <a:r>
              <a:rPr lang="en-US" altLang="zh-TW" sz="2400" b="1" dirty="0" smtClean="0">
                <a:solidFill>
                  <a:srgbClr val="0070C0"/>
                </a:solidFill>
                <a:latin typeface="+mn-ea"/>
                <a:sym typeface="Wingdings" pitchFamily="2" charset="2"/>
              </a:rPr>
              <a:t>: </a:t>
            </a:r>
            <a:r>
              <a:rPr lang="zh-TW" altLang="en-US" sz="2400" dirty="0" smtClean="0">
                <a:latin typeface="+mn-ea"/>
                <a:sym typeface="Wingdings" pitchFamily="2" charset="2"/>
              </a:rPr>
              <a:t>新郎在的時候，陪伴之人不禁食。他們何時才禁食？</a:t>
            </a:r>
            <a:endParaRPr lang="en-US" altLang="zh-TW" sz="2400" dirty="0" smtClean="0">
              <a:latin typeface="+mn-ea"/>
              <a:sym typeface="Wingdings" pitchFamily="2" charset="2"/>
            </a:endParaRP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n-US" altLang="zh-TW" sz="2400" b="1" u="sng" dirty="0" smtClean="0">
                <a:solidFill>
                  <a:srgbClr val="0070C0"/>
                </a:solidFill>
                <a:latin typeface="+mn-ea"/>
                <a:sym typeface="Wingdings" pitchFamily="2" charset="2"/>
              </a:rPr>
              <a:t>Why</a:t>
            </a:r>
            <a:r>
              <a:rPr lang="en-US" altLang="zh-TW" sz="2400" b="1" dirty="0" smtClean="0">
                <a:solidFill>
                  <a:srgbClr val="0070C0"/>
                </a:solidFill>
                <a:latin typeface="+mn-ea"/>
                <a:sym typeface="Wingdings" pitchFamily="2" charset="2"/>
              </a:rPr>
              <a:t>:</a:t>
            </a:r>
            <a:r>
              <a:rPr lang="en-US" altLang="zh-TW" sz="2400" dirty="0" smtClean="0">
                <a:latin typeface="+mn-ea"/>
                <a:sym typeface="Wingdings" pitchFamily="2" charset="2"/>
              </a:rPr>
              <a:t> </a:t>
            </a:r>
            <a:r>
              <a:rPr lang="zh-TW" altLang="en-US" sz="2400" dirty="0" smtClean="0">
                <a:latin typeface="+mn-ea"/>
                <a:sym typeface="Wingdings" pitchFamily="2" charset="2"/>
              </a:rPr>
              <a:t>耶穌說：沒有人把新衣服撕下一塊來，補在舊衣服上。為什麼？</a:t>
            </a:r>
            <a:endParaRPr lang="en-US" altLang="zh-TW" dirty="0" smtClean="0">
              <a:latin typeface="+mn-ea"/>
              <a:ea typeface="+mn-ea"/>
              <a:sym typeface="Wingdings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2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耶穌呼召利未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讀經：路加</a:t>
            </a:r>
            <a:r>
              <a:rPr lang="en-US" altLang="zh-TW" dirty="0" smtClean="0"/>
              <a:t> 5:27-32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耶</a:t>
            </a:r>
            <a:r>
              <a:rPr lang="zh-TW" altLang="en-US" dirty="0" smtClean="0"/>
              <a:t>穌在何處呼召利未？根據馬太福音的記載（太</a:t>
            </a:r>
            <a:r>
              <a:rPr lang="en-US" altLang="zh-TW" dirty="0" smtClean="0"/>
              <a:t>9:9</a:t>
            </a:r>
            <a:r>
              <a:rPr lang="zh-TW" altLang="en-US" dirty="0" smtClean="0"/>
              <a:t>），利未又稱為什麼？（根據教會的傳統，他是四福音的作者之一）</a:t>
            </a:r>
            <a:endParaRPr lang="en-US" altLang="zh-TW" dirty="0" smtClean="0"/>
          </a:p>
          <a:p>
            <a:r>
              <a:rPr lang="zh-TW" altLang="en-US" dirty="0" smtClean="0"/>
              <a:t>耶穌如何呼召利未？利未有何反應？這與彼得等人的反應（路</a:t>
            </a:r>
            <a:r>
              <a:rPr lang="en-US" altLang="zh-TW" dirty="0" smtClean="0"/>
              <a:t>5:11</a:t>
            </a:r>
            <a:r>
              <a:rPr lang="zh-TW" altLang="en-US" dirty="0" smtClean="0"/>
              <a:t>）有何相似之處？</a:t>
            </a:r>
            <a:endParaRPr lang="en-US" altLang="zh-TW" dirty="0" smtClean="0"/>
          </a:p>
          <a:p>
            <a:r>
              <a:rPr lang="zh-TW" altLang="en-US" dirty="0"/>
              <a:t>耶</a:t>
            </a:r>
            <a:r>
              <a:rPr lang="zh-TW" altLang="en-US" dirty="0" smtClean="0"/>
              <a:t>穌若呼召你，你會有何反應？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6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耶穌在利未的家中坐席，有許多稅吏與他同席，法利賽人和文士因此而發怨言。</a:t>
            </a:r>
            <a:endParaRPr lang="en-US" altLang="zh-TW" dirty="0" smtClean="0"/>
          </a:p>
          <a:p>
            <a:r>
              <a:rPr lang="zh-TW" altLang="en-US" dirty="0"/>
              <a:t>耶穌曾說他來是要「傳福音給貧窮的人」（路</a:t>
            </a:r>
            <a:r>
              <a:rPr lang="en-US" altLang="zh-TW" dirty="0"/>
              <a:t>4:18</a:t>
            </a:r>
            <a:r>
              <a:rPr lang="zh-TW" altLang="en-US" dirty="0" smtClean="0"/>
              <a:t>），「</a:t>
            </a:r>
            <a:r>
              <a:rPr lang="zh-TW" altLang="en-US" dirty="0"/>
              <a:t>稅吏和罪人</a:t>
            </a:r>
            <a:r>
              <a:rPr lang="zh-TW" altLang="en-US" dirty="0" smtClean="0"/>
              <a:t>」是貧窮的人嗎？</a:t>
            </a:r>
            <a:endParaRPr lang="en-US" altLang="zh-TW" dirty="0"/>
          </a:p>
          <a:p>
            <a:r>
              <a:rPr lang="zh-TW" altLang="en-US" dirty="0" smtClean="0"/>
              <a:t>法利賽人與文士為何發怨言？他們的觀點與耶穌的觀點有何不同之處？</a:t>
            </a:r>
            <a:endParaRPr lang="en-US" altLang="zh-TW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0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耶穌對法利賽人說了一句意義深長的話（路</a:t>
            </a:r>
            <a:r>
              <a:rPr lang="en-US" altLang="zh-TW" dirty="0"/>
              <a:t>5:31-32</a:t>
            </a:r>
            <a:r>
              <a:rPr lang="zh-TW" altLang="en-US" dirty="0" smtClean="0"/>
              <a:t>），這句話說明了誰需要耶穌，誰不需要耶穌。你</a:t>
            </a:r>
            <a:r>
              <a:rPr lang="zh-TW" altLang="en-US" dirty="0"/>
              <a:t>對這句話是如何理解的？請分享：</a:t>
            </a:r>
            <a:endParaRPr lang="en-US" altLang="zh-TW" dirty="0"/>
          </a:p>
          <a:p>
            <a:r>
              <a:rPr lang="zh-TW" altLang="en-US" dirty="0"/>
              <a:t>你認為自己是否需要耶穌</a:t>
            </a:r>
            <a:r>
              <a:rPr lang="zh-TW" altLang="en-US" dirty="0" smtClean="0"/>
              <a:t>？為什麼？</a:t>
            </a:r>
            <a:endParaRPr lang="en-US" altLang="zh-TW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7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耶穌論禁食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讀經：路加</a:t>
            </a:r>
            <a:r>
              <a:rPr lang="en-US" altLang="zh-TW" dirty="0" smtClean="0"/>
              <a:t> 5:33-35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>
                <a:latin typeface="Calibri" pitchFamily="34" charset="0"/>
              </a:rPr>
              <a:t>在基督</a:t>
            </a:r>
            <a:r>
              <a:rPr lang="zh-TW" altLang="en-US" dirty="0" smtClean="0">
                <a:latin typeface="Calibri" pitchFamily="34" charset="0"/>
              </a:rPr>
              <a:t>徒的生活中，</a:t>
            </a:r>
            <a:r>
              <a:rPr lang="en-US" altLang="zh-TW" dirty="0">
                <a:latin typeface="Calibri" pitchFamily="34" charset="0"/>
              </a:rPr>
              <a:t> </a:t>
            </a:r>
            <a:r>
              <a:rPr lang="en-US" altLang="zh-TW" dirty="0" smtClean="0">
                <a:latin typeface="Calibri" pitchFamily="34" charset="0"/>
              </a:rPr>
              <a:t>“feast</a:t>
            </a:r>
            <a:r>
              <a:rPr lang="zh-TW" altLang="en-US" dirty="0" smtClean="0">
                <a:latin typeface="Calibri" pitchFamily="34" charset="0"/>
              </a:rPr>
              <a:t>宴會</a:t>
            </a:r>
            <a:r>
              <a:rPr lang="en-US" altLang="zh-TW" dirty="0" smtClean="0">
                <a:latin typeface="Calibri" pitchFamily="34" charset="0"/>
              </a:rPr>
              <a:t>” </a:t>
            </a:r>
            <a:r>
              <a:rPr lang="zh-TW" altLang="en-US" dirty="0" smtClean="0">
                <a:latin typeface="Calibri" pitchFamily="34" charset="0"/>
              </a:rPr>
              <a:t>與  </a:t>
            </a:r>
            <a:r>
              <a:rPr lang="en-US" altLang="zh-TW" dirty="0" smtClean="0">
                <a:latin typeface="Calibri" pitchFamily="34" charset="0"/>
              </a:rPr>
              <a:t>“fast</a:t>
            </a:r>
            <a:r>
              <a:rPr lang="zh-TW" altLang="en-US" dirty="0" smtClean="0">
                <a:latin typeface="Calibri" pitchFamily="34" charset="0"/>
              </a:rPr>
              <a:t>禁食</a:t>
            </a:r>
            <a:r>
              <a:rPr lang="en-US" altLang="zh-TW" dirty="0" smtClean="0">
                <a:latin typeface="Calibri" pitchFamily="34" charset="0"/>
              </a:rPr>
              <a:t>”</a:t>
            </a:r>
            <a:r>
              <a:rPr lang="zh-TW" altLang="en-US" dirty="0" smtClean="0">
                <a:latin typeface="Calibri" pitchFamily="34" charset="0"/>
              </a:rPr>
              <a:t>二者同時存在。</a:t>
            </a:r>
            <a:r>
              <a:rPr lang="en-US" altLang="zh-TW" dirty="0" smtClean="0">
                <a:latin typeface="Calibri" pitchFamily="34" charset="0"/>
              </a:rPr>
              <a:t> “feast” </a:t>
            </a:r>
            <a:r>
              <a:rPr lang="zh-TW" altLang="en-US" dirty="0" smtClean="0">
                <a:latin typeface="Calibri" pitchFamily="34" charset="0"/>
              </a:rPr>
              <a:t>是在主裡存著歡喜誠實的心用飯（徒</a:t>
            </a:r>
            <a:r>
              <a:rPr lang="en-US" altLang="zh-TW" dirty="0" smtClean="0">
                <a:latin typeface="Calibri" pitchFamily="34" charset="0"/>
              </a:rPr>
              <a:t>2:46</a:t>
            </a:r>
            <a:r>
              <a:rPr lang="zh-TW" altLang="en-US" dirty="0" smtClean="0">
                <a:latin typeface="Calibri" pitchFamily="34" charset="0"/>
              </a:rPr>
              <a:t>），與弟兄姊妹一同享受主的同在。</a:t>
            </a:r>
            <a:r>
              <a:rPr lang="en-US" altLang="zh-TW" dirty="0" smtClean="0">
                <a:latin typeface="Calibri" pitchFamily="34" charset="0"/>
              </a:rPr>
              <a:t> “fast” </a:t>
            </a:r>
            <a:r>
              <a:rPr lang="zh-TW" altLang="en-US" dirty="0" smtClean="0">
                <a:latin typeface="Calibri" pitchFamily="34" charset="0"/>
              </a:rPr>
              <a:t>是在神面前刻苦己心，專心一意尋求神的面（參考以賽亞書</a:t>
            </a:r>
            <a:r>
              <a:rPr lang="en-US" altLang="zh-TW" dirty="0" smtClean="0">
                <a:latin typeface="Calibri" pitchFamily="34" charset="0"/>
              </a:rPr>
              <a:t> 58:3-9</a:t>
            </a:r>
            <a:r>
              <a:rPr lang="zh-TW" altLang="en-US" dirty="0" smtClean="0">
                <a:latin typeface="Calibri" pitchFamily="34" charset="0"/>
              </a:rPr>
              <a:t>，</a:t>
            </a:r>
            <a:r>
              <a:rPr lang="en-US" altLang="zh-TW" dirty="0" smtClean="0">
                <a:latin typeface="Calibri" pitchFamily="34" charset="0"/>
              </a:rPr>
              <a:t>“</a:t>
            </a:r>
            <a:r>
              <a:rPr lang="zh-TW" altLang="en-US" dirty="0" smtClean="0">
                <a:latin typeface="Calibri" pitchFamily="34" charset="0"/>
              </a:rPr>
              <a:t>耶和華所揀選的禁食</a:t>
            </a:r>
            <a:r>
              <a:rPr lang="en-US" altLang="zh-TW" dirty="0" smtClean="0">
                <a:latin typeface="Calibri" pitchFamily="34" charset="0"/>
              </a:rPr>
              <a:t>”</a:t>
            </a:r>
            <a:r>
              <a:rPr lang="zh-TW" altLang="en-US" dirty="0" smtClean="0">
                <a:latin typeface="Calibri" pitchFamily="34" charset="0"/>
              </a:rPr>
              <a:t>）。</a:t>
            </a:r>
            <a:endParaRPr lang="en-US" altLang="zh-TW" dirty="0" smtClean="0">
              <a:latin typeface="Calibri" pitchFamily="34" charset="0"/>
            </a:endParaRPr>
          </a:p>
          <a:p>
            <a:r>
              <a:rPr lang="zh-TW" altLang="en-US" dirty="0">
                <a:latin typeface="Calibri" pitchFamily="34" charset="0"/>
              </a:rPr>
              <a:t>根</a:t>
            </a:r>
            <a:r>
              <a:rPr lang="zh-TW" altLang="en-US" dirty="0" smtClean="0">
                <a:latin typeface="Calibri" pitchFamily="34" charset="0"/>
              </a:rPr>
              <a:t>據耶穌的教導，基督徒應當如何在 </a:t>
            </a:r>
            <a:r>
              <a:rPr lang="en-US" altLang="zh-TW" dirty="0" smtClean="0">
                <a:latin typeface="Calibri" pitchFamily="34" charset="0"/>
              </a:rPr>
              <a:t>“feast” </a:t>
            </a:r>
            <a:r>
              <a:rPr lang="zh-TW" altLang="en-US" dirty="0" smtClean="0">
                <a:latin typeface="Calibri" pitchFamily="34" charset="0"/>
              </a:rPr>
              <a:t>與</a:t>
            </a:r>
            <a:r>
              <a:rPr lang="en-US" altLang="zh-TW" dirty="0" smtClean="0">
                <a:latin typeface="Calibri" pitchFamily="34" charset="0"/>
              </a:rPr>
              <a:t> “fast” </a:t>
            </a:r>
            <a:r>
              <a:rPr lang="zh-TW" altLang="en-US" dirty="0" smtClean="0">
                <a:latin typeface="Calibri" pitchFamily="34" charset="0"/>
              </a:rPr>
              <a:t>之間尋求平衡？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1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新舊難合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讀經：路</a:t>
            </a:r>
            <a:r>
              <a:rPr lang="en-US" altLang="zh-TW" dirty="0" smtClean="0"/>
              <a:t> 5:36-39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耶</a:t>
            </a:r>
            <a:r>
              <a:rPr lang="zh-TW" altLang="en-US" dirty="0" smtClean="0"/>
              <a:t>穌用兩個比喻來說明「新舊難合」的道理。第一個比喻是「新衣服與舊衣服」，第二個比喻是「新酒與舊皮袋」。你明白耶穌的比喻嗎？請分享你的理解：</a:t>
            </a:r>
            <a:endParaRPr lang="en-US" dirty="0"/>
          </a:p>
          <a:p>
            <a:r>
              <a:rPr lang="zh-TW" altLang="en-US" dirty="0" smtClean="0"/>
              <a:t>在基督徒的生活中，甚麼是「新」？甚麼是「舊」？如何應用耶穌「新舊難合」的教導？請分享：</a:t>
            </a:r>
            <a:endParaRPr lang="en-US" dirty="0"/>
          </a:p>
          <a:p>
            <a:r>
              <a:rPr lang="zh-TW" altLang="en-US" dirty="0" smtClean="0"/>
              <a:t>甚麼是「陳酒」？為何喝了「陳酒」的人總說陳的好（路</a:t>
            </a:r>
            <a:r>
              <a:rPr lang="en-US" altLang="zh-TW" dirty="0" smtClean="0"/>
              <a:t>5:39</a:t>
            </a:r>
            <a:r>
              <a:rPr lang="zh-TW" altLang="en-US" dirty="0" smtClean="0"/>
              <a:t>）？請分享你的看法：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 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1195</Words>
  <Application>Microsoft Office PowerPoint</Application>
  <PresentationFormat>On-screen Show (4:3)</PresentationFormat>
  <Paragraphs>56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Widescreen Presentation</vt:lpstr>
      <vt:lpstr>路加福音 #14：誰需要耶穌？  Who needs Jesus?  經文：路 5:27-39 </vt:lpstr>
      <vt:lpstr>查經者的信念</vt:lpstr>
      <vt:lpstr>PowerPoint Presentation</vt:lpstr>
      <vt:lpstr>經文觀察，路 5:27-39</vt:lpstr>
      <vt:lpstr>耶穌呼召利未</vt:lpstr>
      <vt:lpstr>PowerPoint Presentation</vt:lpstr>
      <vt:lpstr>PowerPoint Presentation</vt:lpstr>
      <vt:lpstr>耶穌論禁食</vt:lpstr>
      <vt:lpstr>新舊難合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2012-07-10T12:41:16Z</dcterms:created>
  <dcterms:modified xsi:type="dcterms:W3CDTF">2013-08-21T00:17:44Z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